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4"/>
  </p:notesMasterIdLst>
  <p:handoutMasterIdLst>
    <p:handoutMasterId r:id="rId55"/>
  </p:handoutMasterIdLst>
  <p:sldIdLst>
    <p:sldId id="974" r:id="rId12"/>
    <p:sldId id="1278" r:id="rId13"/>
    <p:sldId id="1400" r:id="rId14"/>
    <p:sldId id="1401" r:id="rId15"/>
    <p:sldId id="1406" r:id="rId16"/>
    <p:sldId id="1407" r:id="rId17"/>
    <p:sldId id="1377" r:id="rId18"/>
    <p:sldId id="1383" r:id="rId19"/>
    <p:sldId id="1378" r:id="rId20"/>
    <p:sldId id="1392" r:id="rId21"/>
    <p:sldId id="1393" r:id="rId22"/>
    <p:sldId id="1404" r:id="rId23"/>
    <p:sldId id="1405" r:id="rId24"/>
    <p:sldId id="1382" r:id="rId25"/>
    <p:sldId id="1384" r:id="rId26"/>
    <p:sldId id="1385" r:id="rId27"/>
    <p:sldId id="1386" r:id="rId28"/>
    <p:sldId id="1387" r:id="rId29"/>
    <p:sldId id="1388" r:id="rId30"/>
    <p:sldId id="1389" r:id="rId31"/>
    <p:sldId id="1399" r:id="rId32"/>
    <p:sldId id="1408" r:id="rId33"/>
    <p:sldId id="1291" r:id="rId34"/>
    <p:sldId id="1409" r:id="rId35"/>
    <p:sldId id="1450" r:id="rId36"/>
    <p:sldId id="1449" r:id="rId37"/>
    <p:sldId id="1422" r:id="rId38"/>
    <p:sldId id="1442" r:id="rId39"/>
    <p:sldId id="1453" r:id="rId40"/>
    <p:sldId id="1443" r:id="rId41"/>
    <p:sldId id="1425" r:id="rId42"/>
    <p:sldId id="1444" r:id="rId43"/>
    <p:sldId id="1431" r:id="rId44"/>
    <p:sldId id="1432" r:id="rId45"/>
    <p:sldId id="1434" r:id="rId46"/>
    <p:sldId id="1435" r:id="rId47"/>
    <p:sldId id="1436" r:id="rId48"/>
    <p:sldId id="1446" r:id="rId49"/>
    <p:sldId id="1437" r:id="rId50"/>
    <p:sldId id="1438" r:id="rId51"/>
    <p:sldId id="1439" r:id="rId52"/>
    <p:sldId id="1441" r:id="rId53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784AE10-C61B-4228-B2FE-8DFCB52A8EEF}">
          <p14:sldIdLst>
            <p14:sldId id="974"/>
            <p14:sldId id="1278"/>
            <p14:sldId id="1400"/>
            <p14:sldId id="1401"/>
            <p14:sldId id="1406"/>
            <p14:sldId id="1407"/>
            <p14:sldId id="1377"/>
            <p14:sldId id="1383"/>
            <p14:sldId id="1378"/>
            <p14:sldId id="1392"/>
            <p14:sldId id="1393"/>
            <p14:sldId id="1404"/>
            <p14:sldId id="1405"/>
            <p14:sldId id="1382"/>
            <p14:sldId id="1384"/>
            <p14:sldId id="1385"/>
            <p14:sldId id="1386"/>
            <p14:sldId id="1387"/>
            <p14:sldId id="1388"/>
            <p14:sldId id="1389"/>
            <p14:sldId id="1399"/>
            <p14:sldId id="1408"/>
            <p14:sldId id="1291"/>
          </p14:sldIdLst>
        </p14:section>
        <p14:section name="MO" id="{49F3CC7D-224E-4E6E-9399-8ED163544EF2}">
          <p14:sldIdLst>
            <p14:sldId id="1409"/>
            <p14:sldId id="1450"/>
            <p14:sldId id="1449"/>
            <p14:sldId id="1422"/>
            <p14:sldId id="1442"/>
            <p14:sldId id="1453"/>
            <p14:sldId id="1443"/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38"/>
            <p14:sldId id="1439"/>
            <p14:sldId id="1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3" pos="36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99"/>
    <a:srgbClr val="FFCC66"/>
    <a:srgbClr val="FFCCCC"/>
    <a:srgbClr val="CCECFF"/>
    <a:srgbClr val="99CCFF"/>
    <a:srgbClr val="6699FF"/>
    <a:srgbClr val="414141"/>
    <a:srgbClr val="FF6600"/>
    <a:srgbClr val="60C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6336" autoAdjust="0"/>
  </p:normalViewPr>
  <p:slideViewPr>
    <p:cSldViewPr>
      <p:cViewPr varScale="1">
        <p:scale>
          <a:sx n="109" d="100"/>
          <a:sy n="109" d="100"/>
        </p:scale>
        <p:origin x="1698" y="108"/>
      </p:cViewPr>
      <p:guideLst>
        <p:guide orient="horz" pos="346"/>
        <p:guide pos="36"/>
        <p:guide pos="5025"/>
        <p:guide pos="444"/>
        <p:guide pos="4617"/>
        <p:guide pos="2530"/>
        <p:guide orient="horz" pos="845"/>
        <p:guide orient="horz" pos="7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GA\Desktop\&#49100;&#51081;&#49100;&#51081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피벗!$D$2</c:f>
              <c:strCache>
                <c:ptCount val="1"/>
                <c:pt idx="0">
                  <c:v>HS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1-ACD7-4BED-9DF6-CCA7A2E8A635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3-ACD7-4BED-9DF6-CCA7A2E8A63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5-ACD7-4BED-9DF6-CCA7A2E8A635}"/>
              </c:ext>
            </c:extLst>
          </c:dPt>
          <c:cat>
            <c:strRef>
              <c:f>피벗!$B$3:$B$5</c:f>
              <c:strCache>
                <c:ptCount val="3"/>
                <c:pt idx="0">
                  <c:v>2021년</c:v>
                </c:pt>
                <c:pt idx="1">
                  <c:v>2022년</c:v>
                </c:pt>
                <c:pt idx="2">
                  <c:v>2023년</c:v>
                </c:pt>
              </c:strCache>
            </c:strRef>
          </c:cat>
          <c:val>
            <c:numRef>
              <c:f>피벗!$D$3:$D$5</c:f>
              <c:numCache>
                <c:formatCode>General</c:formatCode>
                <c:ptCount val="3"/>
                <c:pt idx="0">
                  <c:v>189</c:v>
                </c:pt>
                <c:pt idx="1">
                  <c:v>319</c:v>
                </c:pt>
                <c:pt idx="2">
                  <c:v>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CD7-4BED-9DF6-CCA7A2E8A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2511"/>
        <c:axId val="1"/>
      </c:barChart>
      <c:catAx>
        <c:axId val="207945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251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피벗!$D$2</c:f>
              <c:strCache>
                <c:ptCount val="1"/>
                <c:pt idx="0">
                  <c:v>HS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1-FCC4-4F39-B86E-52EA357DC5BC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3-FCC4-4F39-B86E-52EA357DC5BC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5-FCC4-4F39-B86E-52EA357DC5BC}"/>
              </c:ext>
            </c:extLst>
          </c:dPt>
          <c:cat>
            <c:strRef>
              <c:f>피벗!$B$3:$B$5</c:f>
              <c:strCache>
                <c:ptCount val="3"/>
                <c:pt idx="0">
                  <c:v>2021년</c:v>
                </c:pt>
                <c:pt idx="1">
                  <c:v>2022년</c:v>
                </c:pt>
                <c:pt idx="2">
                  <c:v>2023년</c:v>
                </c:pt>
              </c:strCache>
            </c:strRef>
          </c:cat>
          <c:val>
            <c:numRef>
              <c:f>피벗!$D$3:$D$5</c:f>
              <c:numCache>
                <c:formatCode>General</c:formatCode>
                <c:ptCount val="3"/>
                <c:pt idx="0">
                  <c:v>189</c:v>
                </c:pt>
                <c:pt idx="1">
                  <c:v>319</c:v>
                </c:pt>
                <c:pt idx="2">
                  <c:v>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C4-4F39-B86E-52EA357DC5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2511"/>
        <c:axId val="1"/>
      </c:barChart>
      <c:catAx>
        <c:axId val="207945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251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E7-46BB-BB2E-D4F8A102001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E7-46BB-BB2E-D4F8A102001A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215.9</c:v>
                </c:pt>
                <c:pt idx="1">
                  <c:v>249.2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E7-46BB-BB2E-D4F8A10200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18-4DC6-9F79-577767C3E57C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18-4DC6-9F79-577767C3E57C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</c:v>
                </c:pt>
                <c:pt idx="1">
                  <c:v>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18-4DC6-9F79-577767C3E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E7-4136-A33A-06618744FBC7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E7-4136-A33A-06618744FBC7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108</c:v>
                </c:pt>
                <c:pt idx="1">
                  <c:v>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E7-4136-A33A-06618744F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60-4842-B936-6B31E80B37E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60-4842-B936-6B31E80B37EA}"/>
              </c:ext>
            </c:extLst>
          </c:dPt>
          <c:cat>
            <c:strRef>
              <c:f>Sheet1!$A$2:$A$3</c:f>
              <c:strCache>
                <c:ptCount val="2"/>
                <c:pt idx="0">
                  <c:v>2022수능</c:v>
                </c:pt>
                <c:pt idx="1">
                  <c:v>2023수능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60-4842-B936-6B31E80B37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97439376"/>
        <c:axId val="1097440624"/>
      </c:barChart>
      <c:catAx>
        <c:axId val="10974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40624"/>
        <c:crosses val="autoZero"/>
        <c:auto val="1"/>
        <c:lblAlgn val="ctr"/>
        <c:lblOffset val="100"/>
        <c:noMultiLvlLbl val="0"/>
      </c:catAx>
      <c:valAx>
        <c:axId val="109744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743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D0FB-49F1-BA4A-2E349FB15D67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D0FB-49F1-BA4A-2E349FB15D67}"/>
              </c:ext>
            </c:extLst>
          </c:dPt>
          <c:dPt>
            <c:idx val="3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D0FB-49F1-BA4A-2E349FB15D67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0FB-49F1-BA4A-2E349FB15D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피벗!$B$27:$B$30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피벗!$C$27:$C$30</c:f>
              <c:numCache>
                <c:formatCode>General</c:formatCode>
                <c:ptCount val="4"/>
                <c:pt idx="0">
                  <c:v>10</c:v>
                </c:pt>
                <c:pt idx="1">
                  <c:v>9</c:v>
                </c:pt>
                <c:pt idx="2">
                  <c:v>12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FB-49F1-BA4A-2E349FB15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292-4625-BE4F-ACFA986FF2A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9292-4625-BE4F-ACFA986FF2A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9292-4625-BE4F-ACFA986FF2A9}"/>
              </c:ext>
            </c:extLst>
          </c:dPt>
          <c:dPt>
            <c:idx val="5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6-9292-4625-BE4F-ACFA986FF2A9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292-4625-BE4F-ACFA986FF2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피벗!$B$32:$B$37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피벗!$C$32:$C$37</c:f>
              <c:numCache>
                <c:formatCode>General</c:formatCode>
                <c:ptCount val="6"/>
                <c:pt idx="0">
                  <c:v>14</c:v>
                </c:pt>
                <c:pt idx="1">
                  <c:v>13</c:v>
                </c:pt>
                <c:pt idx="2">
                  <c:v>34</c:v>
                </c:pt>
                <c:pt idx="3">
                  <c:v>34</c:v>
                </c:pt>
                <c:pt idx="4">
                  <c:v>51</c:v>
                </c:pt>
                <c:pt idx="5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92-4625-BE4F-ACFA986FF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피벗!$C$18</c:f>
              <c:strCache>
                <c:ptCount val="1"/>
                <c:pt idx="0">
                  <c:v>SKY카포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96F-422A-8B39-7BE1FFE04684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2-196F-422A-8B39-7BE1FFE0468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4-196F-422A-8B39-7BE1FFE04684}"/>
              </c:ext>
            </c:extLst>
          </c:dPt>
          <c:dPt>
            <c:idx val="5"/>
            <c:invertIfNegative val="0"/>
            <c:bubble3D val="0"/>
            <c:spPr>
              <a:solidFill>
                <a:srgbClr val="6699FF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6-196F-422A-8B39-7BE1FFE04684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96F-422A-8B39-7BE1FFE046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피벗!$B$39:$B$44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피벗!$C$39:$C$44</c:f>
              <c:numCache>
                <c:formatCode>General</c:formatCode>
                <c:ptCount val="6"/>
                <c:pt idx="0">
                  <c:v>104</c:v>
                </c:pt>
                <c:pt idx="1">
                  <c:v>127</c:v>
                </c:pt>
                <c:pt idx="2">
                  <c:v>348</c:v>
                </c:pt>
                <c:pt idx="3">
                  <c:v>380</c:v>
                </c:pt>
                <c:pt idx="4">
                  <c:v>457</c:v>
                </c:pt>
                <c:pt idx="5">
                  <c:v>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6F-422A-8B39-7BE1FFE04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079456671"/>
        <c:axId val="1"/>
      </c:barChart>
      <c:catAx>
        <c:axId val="207945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800"/>
            </a:pPr>
            <a:endParaRPr lang="ko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94566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CCBF37D-0A02-43A1-AB9A-8F422BAA5BA4}" type="datetime4">
              <a:rPr lang="ko-KR" altLang="en-US" smtClean="0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A96F623-FD5F-42B4-952B-E28C1D2FD2A1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9306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CCBF37D-0A02-43A1-AB9A-8F422BAA5BA4}" type="datetime4">
              <a:rPr lang="ko-KR" altLang="en-US" smtClean="0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96F623-FD5F-42B4-952B-E28C1D2FD2A1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114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/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2023-11-23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  <p:sldLayoutId id="2147486132" r:id="rId1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orejj.megastudy.net/intro/2022/premium/index.asp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corejj.megastudy.net/event/2021/quel/index.as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corejj.megastudy.net/intro/2022/weekly/index.asp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corewj.megastudy.net/intro/info/monthly/index.as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2.xml"/><Relationship Id="rId4" Type="http://schemas.openxmlformats.org/officeDocument/2006/relationships/chart" Target="../charts/char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2" Type="http://schemas.openxmlformats.org/officeDocument/2006/relationships/hyperlink" Target="https://mcorewj.megastudy.net/intro/2024/first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8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mcorejj.megastudy.net/event/2021/quel/default.asp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mcorejj.megastudy.net/intro/2022/weekly/index.asp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7.png"/><Relationship Id="rId5" Type="http://schemas.openxmlformats.org/officeDocument/2006/relationships/hyperlink" Target="https://mcorewj.megastudy.net/intro/info/2022/monthly/index.asp" TargetMode="External"/><Relationship Id="rId4" Type="http://schemas.openxmlformats.org/officeDocument/2006/relationships/hyperlink" Target="https://mcorejj.megastudy.net/intro/2022/premium/index.asp" TargetMode="External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4">
            <a:extLst>
              <a:ext uri="{FF2B5EF4-FFF2-40B4-BE49-F238E27FC236}">
                <a16:creationId xmlns:a16="http://schemas.microsoft.com/office/drawing/2014/main" id="{F720BC7E-D8E0-4A18-9A5D-E3876A1A9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[2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회차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][CORE 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전주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정규반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(PC/MO)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F0D1AFC3-119C-4C4B-B8A0-414D71E8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4" y="4149080"/>
            <a:ext cx="2340233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</a:t>
            </a:r>
            <a:fld id="{C77E8DD1-C3FB-40CF-9869-F8908F5EE3F3}" type="datetime1">
              <a:rPr kumimoji="0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ct val="20000"/>
                </a:spcBef>
                <a:spcAft>
                  <a:spcPts val="0"/>
                </a:spcAft>
                <a:defRPr/>
              </a:pPr>
              <a:t>2023-11-23</a:t>
            </a:fld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2023-12-12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Rectangle 52">
            <a:extLst>
              <a:ext uri="{FF2B5EF4-FFF2-40B4-BE49-F238E27FC236}">
                <a16:creationId xmlns:a16="http://schemas.microsoft.com/office/drawing/2014/main" id="{7781EA27-A464-4A33-9F01-E997A633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102" y="4869160"/>
            <a:ext cx="3286775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(#4279)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</a:t>
            </a:r>
            <a:r>
              <a:rPr kumimoji="0"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김예린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(#2061)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EE9096-00D4-4705-B2F2-9AAB1FF4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46" y="1890035"/>
            <a:ext cx="6274025" cy="3077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0BF77C-0C6C-4796-96C4-1EF94849B6A4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2 : </a:t>
            </a:r>
            <a:r>
              <a:rPr lang="ko-KR" altLang="en-US" sz="1200" b="1" spc="-150">
                <a:latin typeface="+mn-ea"/>
                <a:ea typeface="+mn-ea"/>
              </a:rPr>
              <a:t>학습 동선 최소화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AC106-D28A-4748-BC71-1E245E9C7CAD}"/>
              </a:ext>
            </a:extLst>
          </p:cNvPr>
          <p:cNvSpPr txBox="1"/>
          <p:nvPr/>
        </p:nvSpPr>
        <p:spPr>
          <a:xfrm>
            <a:off x="1064567" y="1005519"/>
            <a:ext cx="571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바자관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자체 식당을 한 번에 해결하여</a:t>
            </a:r>
            <a:endParaRPr lang="en-US" altLang="ko-KR" sz="1200" spc="-150" dirty="0">
              <a:latin typeface="+mn-ea"/>
              <a:ea typeface="+mn-ea"/>
            </a:endParaRP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1200" spc="-150" dirty="0">
                <a:latin typeface="+mn-ea"/>
                <a:ea typeface="+mn-ea"/>
              </a:rPr>
              <a:t>하였습니다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8184C4-B7D1-44BE-8438-2DE373A8CE1D}"/>
              </a:ext>
            </a:extLst>
          </p:cNvPr>
          <p:cNvSpPr/>
          <p:nvPr/>
        </p:nvSpPr>
        <p:spPr>
          <a:xfrm>
            <a:off x="845682" y="181383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C7A830-07E8-4AFE-91A5-D86C70E31DBD}"/>
              </a:ext>
            </a:extLst>
          </p:cNvPr>
          <p:cNvSpPr/>
          <p:nvPr/>
        </p:nvSpPr>
        <p:spPr bwMode="auto">
          <a:xfrm>
            <a:off x="254270" y="704332"/>
            <a:ext cx="7579049" cy="4740892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70FCF2-6AAC-4538-95C8-172B11264473}"/>
              </a:ext>
            </a:extLst>
          </p:cNvPr>
          <p:cNvSpPr/>
          <p:nvPr/>
        </p:nvSpPr>
        <p:spPr>
          <a:xfrm>
            <a:off x="6119371" y="189003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B7BDD3-62FF-4B70-8854-80652D48BBE9}"/>
              </a:ext>
            </a:extLst>
          </p:cNvPr>
          <p:cNvSpPr/>
          <p:nvPr/>
        </p:nvSpPr>
        <p:spPr bwMode="auto">
          <a:xfrm>
            <a:off x="3944889" y="1005519"/>
            <a:ext cx="610334" cy="23499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65F939-F50C-4CDE-9947-676064377C02}"/>
              </a:ext>
            </a:extLst>
          </p:cNvPr>
          <p:cNvSpPr/>
          <p:nvPr/>
        </p:nvSpPr>
        <p:spPr>
          <a:xfrm>
            <a:off x="3906116" y="9234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9D1D1E3-AC98-4D40-A211-9981683F6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3794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712729"/>
                  </a:ext>
                </a:extLst>
              </a:tr>
            </a:tbl>
          </a:graphicData>
        </a:graphic>
      </p:graphicFrame>
      <p:sp>
        <p:nvSpPr>
          <p:cNvPr id="15" name="제목 1">
            <a:extLst>
              <a:ext uri="{FF2B5EF4-FFF2-40B4-BE49-F238E27FC236}">
                <a16:creationId xmlns:a16="http://schemas.microsoft.com/office/drawing/2014/main" id="{D7C2ABAE-6459-4EC5-8F4D-F3D4A421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855693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86" t="30992" r="2450" b="5860"/>
          <a:stretch/>
        </p:blipFill>
        <p:spPr>
          <a:xfrm>
            <a:off x="848544" y="1463486"/>
            <a:ext cx="6336704" cy="396044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155579" y="1858145"/>
            <a:ext cx="2037885" cy="9014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83428" y="175908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6" name="직사각형 15"/>
          <p:cNvSpPr/>
          <p:nvPr/>
        </p:nvSpPr>
        <p:spPr>
          <a:xfrm>
            <a:off x="4155579" y="2998717"/>
            <a:ext cx="2037885" cy="9014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83428" y="289965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8" name="직사각형 17"/>
          <p:cNvSpPr/>
          <p:nvPr/>
        </p:nvSpPr>
        <p:spPr>
          <a:xfrm>
            <a:off x="4155579" y="4128816"/>
            <a:ext cx="2037885" cy="5030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83427" y="4029757"/>
            <a:ext cx="3960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2-1</a:t>
            </a:r>
            <a:endParaRPr lang="ko-KR" altLang="en-US" sz="10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5960158-9CD1-4A3E-A88B-0915046EB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63582"/>
              </p:ext>
            </p:extLst>
          </p:nvPr>
        </p:nvGraphicFramePr>
        <p:xfrm>
          <a:off x="8104412" y="211913"/>
          <a:ext cx="1800000" cy="1872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  <a:buFontTx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wjs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시간표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  <a:buFontTx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표시영역 시간표수정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(2-1)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동일한 내용으로 수정 요청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셀 병합 후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의무자습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단과수업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상담만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7083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2126564-BA1F-40B2-8DDB-932423F0A492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3 : </a:t>
            </a:r>
            <a:r>
              <a:rPr lang="ko-KR" altLang="en-US" sz="1200" b="1" spc="-150">
                <a:latin typeface="+mn-ea"/>
                <a:ea typeface="+mn-ea"/>
              </a:rPr>
              <a:t>충분한 자습 시간 확보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7C8BF9-CCCA-4ABC-99D7-88EB56E74CE5}"/>
              </a:ext>
            </a:extLst>
          </p:cNvPr>
          <p:cNvSpPr txBox="1"/>
          <p:nvPr/>
        </p:nvSpPr>
        <p:spPr>
          <a:xfrm>
            <a:off x="1064568" y="1001821"/>
            <a:ext cx="58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6A82B3-CA8B-49EA-8D32-3DDA728EFD90}"/>
              </a:ext>
            </a:extLst>
          </p:cNvPr>
          <p:cNvSpPr/>
          <p:nvPr/>
        </p:nvSpPr>
        <p:spPr>
          <a:xfrm>
            <a:off x="1047972" y="15086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F7E94C-B31D-4210-8B48-74CF7F5D3F68}"/>
              </a:ext>
            </a:extLst>
          </p:cNvPr>
          <p:cNvSpPr/>
          <p:nvPr/>
        </p:nvSpPr>
        <p:spPr bwMode="auto">
          <a:xfrm>
            <a:off x="254270" y="704332"/>
            <a:ext cx="7579049" cy="4812900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57F5C0-E373-43C4-925F-19BA11D9F5C4}"/>
              </a:ext>
            </a:extLst>
          </p:cNvPr>
          <p:cNvSpPr/>
          <p:nvPr/>
        </p:nvSpPr>
        <p:spPr>
          <a:xfrm>
            <a:off x="6068221" y="146348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E513329-46AB-4BEF-92B0-CE8217F7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50210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602" t="30762" r="4084" b="6664"/>
          <a:stretch/>
        </p:blipFill>
        <p:spPr>
          <a:xfrm>
            <a:off x="787539" y="1889630"/>
            <a:ext cx="6048672" cy="3082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DE5BC-69BB-41DB-B159-4F243E6E96C7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4 : </a:t>
            </a:r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35555-D66A-47D6-B824-695EFA33E144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A646DB-0DB1-4DE7-871D-32B6F4A257D2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EEE76B-A246-4899-A4E3-C7C4049FA4A3}"/>
              </a:ext>
            </a:extLst>
          </p:cNvPr>
          <p:cNvSpPr/>
          <p:nvPr/>
        </p:nvSpPr>
        <p:spPr>
          <a:xfrm>
            <a:off x="774169" y="17549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E7E73-A6E8-4673-9518-2A9BFC20805C}"/>
              </a:ext>
            </a:extLst>
          </p:cNvPr>
          <p:cNvSpPr/>
          <p:nvPr/>
        </p:nvSpPr>
        <p:spPr>
          <a:xfrm>
            <a:off x="5908546" y="171484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69EE3E1-1590-48A0-8DBD-002C03C8B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960379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  <a:buFontTx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개방형 구조와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제목 1">
            <a:extLst>
              <a:ext uri="{FF2B5EF4-FFF2-40B4-BE49-F238E27FC236}">
                <a16:creationId xmlns:a16="http://schemas.microsoft.com/office/drawing/2014/main" id="{0E7149E9-D776-464F-B2C3-7952A663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3747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347" t="32183" r="5425" b="9580"/>
          <a:stretch/>
        </p:blipFill>
        <p:spPr>
          <a:xfrm>
            <a:off x="766167" y="1822571"/>
            <a:ext cx="5976664" cy="2880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E7DA55-D6D3-4E66-A8A4-BE6406A0A42F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5 : </a:t>
            </a:r>
            <a:r>
              <a:rPr lang="ko-KR" altLang="en-US" sz="1200" b="1" spc="-150" dirty="0">
                <a:latin typeface="+mn-ea"/>
                <a:ea typeface="+mn-ea"/>
              </a:rPr>
              <a:t>자체 식당 운영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A3F99-172A-406B-9EF9-52015C1F8FF8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자체 식당 운영</a:t>
            </a:r>
            <a:r>
              <a:rPr lang="ko-KR" altLang="en-US" sz="1200" spc="-150" dirty="0">
                <a:latin typeface="+mn-ea"/>
                <a:ea typeface="+mn-ea"/>
              </a:rPr>
              <a:t>으로</a:t>
            </a:r>
            <a:r>
              <a:rPr lang="ko-KR" altLang="en-US" sz="1200" b="1" spc="-150" dirty="0">
                <a:latin typeface="+mn-ea"/>
                <a:ea typeface="+mn-ea"/>
              </a:rPr>
              <a:t> 균형 잡힌 수험생 식단 유지</a:t>
            </a:r>
            <a:r>
              <a:rPr lang="ko-KR" altLang="en-US" sz="1200" spc="-150" dirty="0">
                <a:latin typeface="+mn-ea"/>
                <a:ea typeface="+mn-ea"/>
              </a:rPr>
              <a:t>가 가능합니다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외부와의 접촉을 최소화하고</a:t>
            </a:r>
            <a:r>
              <a:rPr lang="en-US" altLang="ko-KR" sz="1200" spc="-150" dirty="0">
                <a:latin typeface="+mn-ea"/>
                <a:ea typeface="+mn-ea"/>
              </a:rPr>
              <a:t>, </a:t>
            </a:r>
            <a:r>
              <a:rPr lang="ko-KR" altLang="en-US" sz="1200" b="1" spc="-150" dirty="0">
                <a:latin typeface="+mn-ea"/>
                <a:ea typeface="+mn-ea"/>
              </a:rPr>
              <a:t>이동시간을 줄여 학습에 몰입</a:t>
            </a:r>
            <a:r>
              <a:rPr lang="ko-KR" altLang="en-US" sz="1200" spc="-150" dirty="0">
                <a:latin typeface="+mn-ea"/>
                <a:ea typeface="+mn-ea"/>
              </a:rPr>
              <a:t>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DF3DDD-D2EA-4A8F-AC16-E73E9A90F296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4DE463-4827-4FEB-94FF-ECBCC41045F5}"/>
              </a:ext>
            </a:extLst>
          </p:cNvPr>
          <p:cNvSpPr/>
          <p:nvPr/>
        </p:nvSpPr>
        <p:spPr>
          <a:xfrm>
            <a:off x="686504" y="16701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8D5844-4E09-47EB-9312-5342D3068A4D}"/>
              </a:ext>
            </a:extLst>
          </p:cNvPr>
          <p:cNvSpPr/>
          <p:nvPr/>
        </p:nvSpPr>
        <p:spPr>
          <a:xfrm>
            <a:off x="6203575" y="174035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1AE5D00-6C87-430E-9CBD-58D284EB0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916551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  <a:buFontTx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제목 1">
            <a:extLst>
              <a:ext uri="{FF2B5EF4-FFF2-40B4-BE49-F238E27FC236}">
                <a16:creationId xmlns:a16="http://schemas.microsoft.com/office/drawing/2014/main" id="{53FADBEC-4EE5-44B9-9EB2-97BCED9D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990897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84EB29-3C74-4A78-8578-F6D0599EA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336106"/>
              </p:ext>
            </p:extLst>
          </p:nvPr>
        </p:nvGraphicFramePr>
        <p:xfrm>
          <a:off x="2576736" y="4005064"/>
          <a:ext cx="4314897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4897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 강의와 대치동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LIVE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E9C9459-1B0C-465D-95BB-578FAB1D47A1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C6A0C8-5F7A-4620-AEB0-0AA3988ACEAA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70BF01C-05A8-4244-A6FD-8A7335FC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" y="1484784"/>
            <a:ext cx="7920038" cy="210055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6968E0-97E3-4CA3-8F80-DA19640A8ABF}"/>
              </a:ext>
            </a:extLst>
          </p:cNvPr>
          <p:cNvSpPr/>
          <p:nvPr/>
        </p:nvSpPr>
        <p:spPr>
          <a:xfrm>
            <a:off x="699044" y="3585334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 학원 운영에 따라 출강 선생님은 변경될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107DE2-29F3-4963-AD24-F47BFE395934}"/>
              </a:ext>
            </a:extLst>
          </p:cNvPr>
          <p:cNvSpPr/>
          <p:nvPr/>
        </p:nvSpPr>
        <p:spPr>
          <a:xfrm>
            <a:off x="57150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502DB8-B63A-4256-9502-663F2ED51B7A}"/>
              </a:ext>
            </a:extLst>
          </p:cNvPr>
          <p:cNvSpPr/>
          <p:nvPr/>
        </p:nvSpPr>
        <p:spPr>
          <a:xfrm>
            <a:off x="2497073" y="58052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561549-8362-4F1E-8DDC-4E14933D3B4C}"/>
              </a:ext>
            </a:extLst>
          </p:cNvPr>
          <p:cNvSpPr/>
          <p:nvPr/>
        </p:nvSpPr>
        <p:spPr bwMode="auto">
          <a:xfrm>
            <a:off x="4880992" y="4941168"/>
            <a:ext cx="1206956" cy="15240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714C525-E37D-4F74-86EF-BED168A4C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529492"/>
              </p:ext>
            </p:extLst>
          </p:nvPr>
        </p:nvGraphicFramePr>
        <p:xfrm>
          <a:off x="8106000" y="211913"/>
          <a:ext cx="1800000" cy="19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전주학원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2024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윈터스쿨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페이지와 동일하게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https://corejj.megastudy.net/russel/campus_common/russel_danka/russel_danka_new.asp?idx=1491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B58A84-85C5-4EE5-A62C-60F204885740}"/>
              </a:ext>
            </a:extLst>
          </p:cNvPr>
          <p:cNvSpPr/>
          <p:nvPr/>
        </p:nvSpPr>
        <p:spPr>
          <a:xfrm>
            <a:off x="4801329" y="484581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E88F1DF-B7A8-4F13-AF69-1ADE3F06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465707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704850" y="556844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04850" y="1980127"/>
            <a:ext cx="6624637" cy="36354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699043" y="1452165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9043" y="1341437"/>
            <a:ext cx="6630444" cy="4820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6892" y="124237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68348A-B65A-40B7-B66D-0A9C386E7871}"/>
              </a:ext>
            </a:extLst>
          </p:cNvPr>
          <p:cNvSpPr/>
          <p:nvPr/>
        </p:nvSpPr>
        <p:spPr>
          <a:xfrm>
            <a:off x="632408" y="19839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5489C50-13AC-4977-90BD-E9F69381E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405176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15~17p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756086C6-D286-4E21-A33D-8614D08A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39092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67881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 전략 제시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 </a:t>
            </a:r>
            <a:r>
              <a:rPr lang="ko-KR" altLang="en-US" sz="900" spc="-100" dirty="0" err="1">
                <a:latin typeface="+mn-ea"/>
                <a:ea typeface="+mn-ea"/>
              </a:rPr>
              <a:t>부터</a:t>
            </a:r>
            <a:r>
              <a:rPr lang="ko-KR" altLang="en-US" sz="900" spc="-100" dirty="0">
                <a:latin typeface="+mn-ea"/>
                <a:ea typeface="+mn-ea"/>
              </a:rPr>
              <a:t> 모의고사 까지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35" name="직선 연결선 34"/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57584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105" t="13357" r="66692" b="50424"/>
          <a:stretch/>
        </p:blipFill>
        <p:spPr>
          <a:xfrm>
            <a:off x="815724" y="1627111"/>
            <a:ext cx="1957140" cy="108181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BE1CA73-DC07-41B6-BBC0-AC935092A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4" t="13176" r="35563" b="50605"/>
          <a:stretch/>
        </p:blipFill>
        <p:spPr>
          <a:xfrm>
            <a:off x="3053315" y="1629688"/>
            <a:ext cx="1957140" cy="108181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BBA907A-3FF5-4699-B18E-866174761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23" t="12232" r="2974" b="51549"/>
          <a:stretch/>
        </p:blipFill>
        <p:spPr>
          <a:xfrm>
            <a:off x="5269014" y="1632221"/>
            <a:ext cx="1957140" cy="108181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CFA680-4FC0-42CB-92F8-D5F1D92F2505}"/>
              </a:ext>
            </a:extLst>
          </p:cNvPr>
          <p:cNvSpPr/>
          <p:nvPr/>
        </p:nvSpPr>
        <p:spPr>
          <a:xfrm>
            <a:off x="6157584" y="146264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DD49302-1008-47C9-B853-D6448878B69D}"/>
              </a:ext>
            </a:extLst>
          </p:cNvPr>
          <p:cNvSpPr/>
          <p:nvPr/>
        </p:nvSpPr>
        <p:spPr>
          <a:xfrm>
            <a:off x="3930455" y="148519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8D56BD3-18D2-4641-9649-62189690F2DB}"/>
              </a:ext>
            </a:extLst>
          </p:cNvPr>
          <p:cNvSpPr/>
          <p:nvPr/>
        </p:nvSpPr>
        <p:spPr>
          <a:xfrm>
            <a:off x="1692864" y="148519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8FFAD18-0AF6-4DFC-A566-6C5BB0BC0929}"/>
              </a:ext>
            </a:extLst>
          </p:cNvPr>
          <p:cNvSpPr/>
          <p:nvPr/>
        </p:nvSpPr>
        <p:spPr>
          <a:xfrm>
            <a:off x="693071" y="15474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A727D4-B270-4C0C-A60A-EC50F261E86C}"/>
              </a:ext>
            </a:extLst>
          </p:cNvPr>
          <p:cNvSpPr/>
          <p:nvPr/>
        </p:nvSpPr>
        <p:spPr>
          <a:xfrm>
            <a:off x="2939012" y="15474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E14589-B334-4EDE-AEEF-A5D17B4C0315}"/>
              </a:ext>
            </a:extLst>
          </p:cNvPr>
          <p:cNvSpPr/>
          <p:nvPr/>
        </p:nvSpPr>
        <p:spPr>
          <a:xfrm>
            <a:off x="5162656" y="15474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F2CBC4C6-66F5-4AE6-B0F1-2F4FAFE24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779922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8" name="제목 1">
            <a:extLst>
              <a:ext uri="{FF2B5EF4-FFF2-40B4-BE49-F238E27FC236}">
                <a16:creationId xmlns:a16="http://schemas.microsoft.com/office/drawing/2014/main" id="{95B2A7A5-4E8D-4FE0-83C9-BB4D8C2C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91292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cxnSp>
        <p:nvCxnSpPr>
          <p:cNvPr id="47" name="직선 연결선 46"/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0" name="직선 연결선 49"/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5AE5959-AB65-4F3E-9BDB-7D65AE864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" t="13147" r="67403" b="47404"/>
          <a:stretch/>
        </p:blipFill>
        <p:spPr>
          <a:xfrm>
            <a:off x="815724" y="1577424"/>
            <a:ext cx="1957140" cy="11062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E68795B-3D97-42F1-83D8-ACE2EECF8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04" t="12093" r="2850" b="48458"/>
          <a:stretch/>
        </p:blipFill>
        <p:spPr>
          <a:xfrm>
            <a:off x="3023271" y="1562865"/>
            <a:ext cx="1957140" cy="11062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C4C6863-2A37-42D0-9209-AF408BEFF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3" t="12796" r="35211" b="47755"/>
          <a:stretch/>
        </p:blipFill>
        <p:spPr>
          <a:xfrm>
            <a:off x="5280444" y="1556539"/>
            <a:ext cx="1957140" cy="110624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2D5A00B-C542-4570-9945-0FDD045645BD}"/>
              </a:ext>
            </a:extLst>
          </p:cNvPr>
          <p:cNvSpPr/>
          <p:nvPr/>
        </p:nvSpPr>
        <p:spPr>
          <a:xfrm>
            <a:off x="723592" y="15565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566965-61EE-4E33-929C-B9B10DEA2758}"/>
              </a:ext>
            </a:extLst>
          </p:cNvPr>
          <p:cNvSpPr/>
          <p:nvPr/>
        </p:nvSpPr>
        <p:spPr>
          <a:xfrm>
            <a:off x="2969533" y="15565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DBC872-769F-4E95-960E-0DB07EFB127A}"/>
              </a:ext>
            </a:extLst>
          </p:cNvPr>
          <p:cNvSpPr/>
          <p:nvPr/>
        </p:nvSpPr>
        <p:spPr>
          <a:xfrm>
            <a:off x="5193177" y="15565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5A69C71-4E74-4B48-BB25-35859A2816DD}"/>
              </a:ext>
            </a:extLst>
          </p:cNvPr>
          <p:cNvSpPr/>
          <p:nvPr/>
        </p:nvSpPr>
        <p:spPr>
          <a:xfrm>
            <a:off x="6157584" y="250410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D7965C-0EFB-4E3B-BB4C-ECEA3C825823}"/>
              </a:ext>
            </a:extLst>
          </p:cNvPr>
          <p:cNvSpPr/>
          <p:nvPr/>
        </p:nvSpPr>
        <p:spPr>
          <a:xfrm>
            <a:off x="3930455" y="252665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EAC485-4AE4-4D4B-8A07-84098BE4D448}"/>
              </a:ext>
            </a:extLst>
          </p:cNvPr>
          <p:cNvSpPr/>
          <p:nvPr/>
        </p:nvSpPr>
        <p:spPr>
          <a:xfrm>
            <a:off x="1692864" y="252665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BFA3626F-7342-4547-9B8D-6B655D4D9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259179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7" name="제목 1">
            <a:extLst>
              <a:ext uri="{FF2B5EF4-FFF2-40B4-BE49-F238E27FC236}">
                <a16:creationId xmlns:a16="http://schemas.microsoft.com/office/drawing/2014/main" id="{969C8E8D-1E3B-4974-8DC2-5E80F3D5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55374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53" name="직선 연결선 52"/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30455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 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FBECA10-177D-480D-84F7-258630A03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38047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698A26CB-110E-429F-A0BF-21D822960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" t="11212" r="67230" b="53238"/>
          <a:stretch/>
        </p:blipFill>
        <p:spPr>
          <a:xfrm>
            <a:off x="815724" y="1520912"/>
            <a:ext cx="1957140" cy="1116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58171AF-9397-4174-BAE6-0DE14A53B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36" t="11015" r="3317" b="53435"/>
          <a:stretch/>
        </p:blipFill>
        <p:spPr>
          <a:xfrm>
            <a:off x="3047124" y="1506658"/>
            <a:ext cx="1957140" cy="1116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6D7E1E3-C9E3-4618-8A20-53ECCCABC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07" t="11531" r="35146" b="52919"/>
          <a:stretch/>
        </p:blipFill>
        <p:spPr>
          <a:xfrm>
            <a:off x="5257584" y="1499289"/>
            <a:ext cx="1957140" cy="11160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E0593C-945F-4CAA-9CAA-A6191E5C8F9F}"/>
              </a:ext>
            </a:extLst>
          </p:cNvPr>
          <p:cNvSpPr/>
          <p:nvPr/>
        </p:nvSpPr>
        <p:spPr>
          <a:xfrm>
            <a:off x="6157584" y="243302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5D3730-FB34-4CC4-B383-2746EB32F1D1}"/>
              </a:ext>
            </a:extLst>
          </p:cNvPr>
          <p:cNvSpPr/>
          <p:nvPr/>
        </p:nvSpPr>
        <p:spPr>
          <a:xfrm>
            <a:off x="3930455" y="245557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404D62-4A14-43E6-82B9-B25C711A8E3D}"/>
              </a:ext>
            </a:extLst>
          </p:cNvPr>
          <p:cNvSpPr/>
          <p:nvPr/>
        </p:nvSpPr>
        <p:spPr>
          <a:xfrm>
            <a:off x="1692864" y="245557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10AF60-4258-4552-8902-A1A0FD6FB7D2}"/>
              </a:ext>
            </a:extLst>
          </p:cNvPr>
          <p:cNvSpPr/>
          <p:nvPr/>
        </p:nvSpPr>
        <p:spPr>
          <a:xfrm>
            <a:off x="699043" y="15209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BCA667-B5F0-4F7F-827B-794B2488FDB1}"/>
              </a:ext>
            </a:extLst>
          </p:cNvPr>
          <p:cNvSpPr/>
          <p:nvPr/>
        </p:nvSpPr>
        <p:spPr>
          <a:xfrm>
            <a:off x="2944984" y="15209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27CE66-65B6-4546-8D7D-30BEC995DEFE}"/>
              </a:ext>
            </a:extLst>
          </p:cNvPr>
          <p:cNvSpPr/>
          <p:nvPr/>
        </p:nvSpPr>
        <p:spPr>
          <a:xfrm>
            <a:off x="5168628" y="15209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54942FA7-9579-4982-B784-3661C678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38187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704850" y="405842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1F3859-541D-405C-9476-46A8AE4544FB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3E9DE0F-8480-47EF-B515-D757352CD8A1}"/>
              </a:ext>
            </a:extLst>
          </p:cNvPr>
          <p:cNvSpPr/>
          <p:nvPr/>
        </p:nvSpPr>
        <p:spPr>
          <a:xfrm>
            <a:off x="2934279" y="1265931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F8D8836-A012-4A1E-8E11-B057BD82AD09}"/>
              </a:ext>
            </a:extLst>
          </p:cNvPr>
          <p:cNvSpPr/>
          <p:nvPr/>
        </p:nvSpPr>
        <p:spPr>
          <a:xfrm>
            <a:off x="3440832" y="32415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5E57047-85E9-41F8-AF25-742F52801575}"/>
              </a:ext>
            </a:extLst>
          </p:cNvPr>
          <p:cNvGrpSpPr/>
          <p:nvPr/>
        </p:nvGrpSpPr>
        <p:grpSpPr>
          <a:xfrm>
            <a:off x="3459883" y="1736105"/>
            <a:ext cx="3129830" cy="1502319"/>
            <a:chOff x="2211349" y="1731914"/>
            <a:chExt cx="3599999" cy="1728000"/>
          </a:xfrm>
        </p:grpSpPr>
        <p:cxnSp>
          <p:nvCxnSpPr>
            <p:cNvPr id="69" name="꺾인 연결선 81">
              <a:extLst>
                <a:ext uri="{FF2B5EF4-FFF2-40B4-BE49-F238E27FC236}">
                  <a16:creationId xmlns:a16="http://schemas.microsoft.com/office/drawing/2014/main" id="{4BE2D8BF-AA4D-4338-975E-F48D739D6987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꺾인 연결선 82">
              <a:extLst>
                <a:ext uri="{FF2B5EF4-FFF2-40B4-BE49-F238E27FC236}">
                  <a16:creationId xmlns:a16="http://schemas.microsoft.com/office/drawing/2014/main" id="{D9D44414-535F-461F-9EDD-CAC8558C408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꺾인 연결선 83">
              <a:extLst>
                <a:ext uri="{FF2B5EF4-FFF2-40B4-BE49-F238E27FC236}">
                  <a16:creationId xmlns:a16="http://schemas.microsoft.com/office/drawing/2014/main" id="{580C8315-9ABF-4CE5-9DD7-647BA267B95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꺾인 연결선 84">
              <a:extLst>
                <a:ext uri="{FF2B5EF4-FFF2-40B4-BE49-F238E27FC236}">
                  <a16:creationId xmlns:a16="http://schemas.microsoft.com/office/drawing/2014/main" id="{7379D439-9D31-440E-85ED-9F26BE3281D7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2172B2C-8D0E-4BA6-AB65-D4BA9937A7E8}"/>
              </a:ext>
            </a:extLst>
          </p:cNvPr>
          <p:cNvSpPr/>
          <p:nvPr/>
        </p:nvSpPr>
        <p:spPr>
          <a:xfrm>
            <a:off x="4085847" y="286145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7A7386E-B56D-43FE-AAB3-05DB411F923A}"/>
              </a:ext>
            </a:extLst>
          </p:cNvPr>
          <p:cNvSpPr/>
          <p:nvPr/>
        </p:nvSpPr>
        <p:spPr>
          <a:xfrm>
            <a:off x="4711813" y="249210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B28DA2-3DCF-43F5-9FAB-08A3A536798F}"/>
              </a:ext>
            </a:extLst>
          </p:cNvPr>
          <p:cNvSpPr/>
          <p:nvPr/>
        </p:nvSpPr>
        <p:spPr>
          <a:xfrm>
            <a:off x="5337780" y="2115410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FEA4F7-0CE2-45F3-BBD8-AE5EF705A74D}"/>
              </a:ext>
            </a:extLst>
          </p:cNvPr>
          <p:cNvSpPr/>
          <p:nvPr/>
        </p:nvSpPr>
        <p:spPr>
          <a:xfrm>
            <a:off x="5963746" y="173571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79" name="위쪽 화살표 89">
            <a:extLst>
              <a:ext uri="{FF2B5EF4-FFF2-40B4-BE49-F238E27FC236}">
                <a16:creationId xmlns:a16="http://schemas.microsoft.com/office/drawing/2014/main" id="{574DC875-FE41-4841-843C-D3118FDBD14A}"/>
              </a:ext>
            </a:extLst>
          </p:cNvPr>
          <p:cNvSpPr/>
          <p:nvPr/>
        </p:nvSpPr>
        <p:spPr bwMode="auto">
          <a:xfrm rot="3587484">
            <a:off x="5459108" y="176574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112D44A-3CBF-4727-8189-D7F037BFE7EA}"/>
              </a:ext>
            </a:extLst>
          </p:cNvPr>
          <p:cNvSpPr/>
          <p:nvPr/>
        </p:nvSpPr>
        <p:spPr>
          <a:xfrm>
            <a:off x="5412022" y="2773050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1" name="위쪽 화살표 91">
            <a:extLst>
              <a:ext uri="{FF2B5EF4-FFF2-40B4-BE49-F238E27FC236}">
                <a16:creationId xmlns:a16="http://schemas.microsoft.com/office/drawing/2014/main" id="{53B3E7A1-E5CD-4026-A14A-F6DAAEC7A19A}"/>
              </a:ext>
            </a:extLst>
          </p:cNvPr>
          <p:cNvSpPr/>
          <p:nvPr/>
        </p:nvSpPr>
        <p:spPr bwMode="auto">
          <a:xfrm rot="14400000">
            <a:off x="4365306" y="1236050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62368E8-CC2E-485A-92B4-45D948FD7B81}"/>
              </a:ext>
            </a:extLst>
          </p:cNvPr>
          <p:cNvSpPr/>
          <p:nvPr/>
        </p:nvSpPr>
        <p:spPr>
          <a:xfrm>
            <a:off x="3517301" y="15655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3" name="타원형 설명선 93">
            <a:extLst>
              <a:ext uri="{FF2B5EF4-FFF2-40B4-BE49-F238E27FC236}">
                <a16:creationId xmlns:a16="http://schemas.microsoft.com/office/drawing/2014/main" id="{2876A4CB-9CE2-4D0A-BB4B-C0C60A575E56}"/>
              </a:ext>
            </a:extLst>
          </p:cNvPr>
          <p:cNvSpPr/>
          <p:nvPr/>
        </p:nvSpPr>
        <p:spPr bwMode="auto">
          <a:xfrm>
            <a:off x="6212494" y="1391027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85" name="모서리가 둥근 직사각형 97">
            <a:extLst>
              <a:ext uri="{FF2B5EF4-FFF2-40B4-BE49-F238E27FC236}">
                <a16:creationId xmlns:a16="http://schemas.microsoft.com/office/drawing/2014/main" id="{07B695B2-E37D-40CE-AA7B-9E4E0FC9FF11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2FD8C0E-9C75-4F2A-BD53-02C46F1255FA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543D2CF-D3BC-40CC-B345-A88152E36B0E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E95FED-8DD7-4193-93B5-165A63C02044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1DA0191-28CF-44E5-96D8-8B54501D6A18}"/>
              </a:ext>
            </a:extLst>
          </p:cNvPr>
          <p:cNvSpPr/>
          <p:nvPr/>
        </p:nvSpPr>
        <p:spPr>
          <a:xfrm>
            <a:off x="4019469" y="3441954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917D7F-4FBC-4EA8-8B4D-E9DEB5FAB4AD}"/>
              </a:ext>
            </a:extLst>
          </p:cNvPr>
          <p:cNvSpPr/>
          <p:nvPr/>
        </p:nvSpPr>
        <p:spPr>
          <a:xfrm>
            <a:off x="704851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554548A-838A-471A-BF07-036F20BE99AE}"/>
              </a:ext>
            </a:extLst>
          </p:cNvPr>
          <p:cNvSpPr/>
          <p:nvPr/>
        </p:nvSpPr>
        <p:spPr>
          <a:xfrm>
            <a:off x="706500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2089E46-3B3A-4018-A9E5-60B166B93C96}"/>
              </a:ext>
            </a:extLst>
          </p:cNvPr>
          <p:cNvGrpSpPr/>
          <p:nvPr/>
        </p:nvGrpSpPr>
        <p:grpSpPr>
          <a:xfrm>
            <a:off x="808713" y="4666252"/>
            <a:ext cx="1973538" cy="967910"/>
            <a:chOff x="816877" y="4725144"/>
            <a:chExt cx="1973538" cy="96791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56A5639A-91E4-4016-9594-EAC80B2C6DEE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7" name="꺾인 연결선 111">
                <a:extLst>
                  <a:ext uri="{FF2B5EF4-FFF2-40B4-BE49-F238E27FC236}">
                    <a16:creationId xmlns:a16="http://schemas.microsoft.com/office/drawing/2014/main" id="{8EDB91C1-DB94-41B9-8A27-42EB2B816FE9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8" name="꺾인 연결선 112">
                <a:extLst>
                  <a:ext uri="{FF2B5EF4-FFF2-40B4-BE49-F238E27FC236}">
                    <a16:creationId xmlns:a16="http://schemas.microsoft.com/office/drawing/2014/main" id="{B8D71C32-A897-4035-A4E5-10AB91FB9C5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" name="꺾인 연결선 113">
                <a:extLst>
                  <a:ext uri="{FF2B5EF4-FFF2-40B4-BE49-F238E27FC236}">
                    <a16:creationId xmlns:a16="http://schemas.microsoft.com/office/drawing/2014/main" id="{EA32E0AE-C305-42E5-81CE-7334BE8D8D07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" name="꺾인 연결선 114">
                <a:extLst>
                  <a:ext uri="{FF2B5EF4-FFF2-40B4-BE49-F238E27FC236}">
                    <a16:creationId xmlns:a16="http://schemas.microsoft.com/office/drawing/2014/main" id="{A1CC0BA0-3C63-479F-AC06-22DF34208FFB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01DEDF7-C3A0-4744-BCFF-92E34B7DE42D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BBC651B-7005-41AA-AFFF-E3E4D8B27B2A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3AA0138-7F61-477F-BFD5-ED35AD16DF78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B234625-A018-4D63-99BB-B91BF74EA2C2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8F2FAE1-71C9-40B8-8F60-93CD55655093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11" name="위쪽 화살표 115">
            <a:extLst>
              <a:ext uri="{FF2B5EF4-FFF2-40B4-BE49-F238E27FC236}">
                <a16:creationId xmlns:a16="http://schemas.microsoft.com/office/drawing/2014/main" id="{04A37861-1C8E-4471-AB7E-FF0AC6C7FBB6}"/>
              </a:ext>
            </a:extLst>
          </p:cNvPr>
          <p:cNvSpPr/>
          <p:nvPr/>
        </p:nvSpPr>
        <p:spPr bwMode="auto">
          <a:xfrm rot="3501043">
            <a:off x="2248059" y="4372255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사각형 설명선 116">
            <a:extLst>
              <a:ext uri="{FF2B5EF4-FFF2-40B4-BE49-F238E27FC236}">
                <a16:creationId xmlns:a16="http://schemas.microsoft.com/office/drawing/2014/main" id="{B8261766-9A58-46F4-B849-2BA13FB869B6}"/>
              </a:ext>
            </a:extLst>
          </p:cNvPr>
          <p:cNvSpPr/>
          <p:nvPr/>
        </p:nvSpPr>
        <p:spPr bwMode="auto">
          <a:xfrm>
            <a:off x="1136576" y="459483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788B76C-A973-4463-8460-C27BAE03574A}"/>
              </a:ext>
            </a:extLst>
          </p:cNvPr>
          <p:cNvSpPr/>
          <p:nvPr/>
        </p:nvSpPr>
        <p:spPr>
          <a:xfrm>
            <a:off x="5159107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FF4BE41-8181-4D28-9903-3D13CE2FBFD9}"/>
              </a:ext>
            </a:extLst>
          </p:cNvPr>
          <p:cNvSpPr/>
          <p:nvPr/>
        </p:nvSpPr>
        <p:spPr>
          <a:xfrm>
            <a:off x="5160756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59C196B-C1AD-4F0C-BAC3-187F0C763EDE}"/>
              </a:ext>
            </a:extLst>
          </p:cNvPr>
          <p:cNvSpPr/>
          <p:nvPr/>
        </p:nvSpPr>
        <p:spPr>
          <a:xfrm>
            <a:off x="2934279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8ECC55B-5316-492B-9A6F-7ADD3282DBB7}"/>
              </a:ext>
            </a:extLst>
          </p:cNvPr>
          <p:cNvSpPr/>
          <p:nvPr/>
        </p:nvSpPr>
        <p:spPr>
          <a:xfrm>
            <a:off x="2935928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8949C95-C31B-4451-87F2-DAA899DC5D1B}"/>
              </a:ext>
            </a:extLst>
          </p:cNvPr>
          <p:cNvGrpSpPr/>
          <p:nvPr/>
        </p:nvGrpSpPr>
        <p:grpSpPr>
          <a:xfrm>
            <a:off x="3038141" y="4666252"/>
            <a:ext cx="1973538" cy="967910"/>
            <a:chOff x="816877" y="4725144"/>
            <a:chExt cx="1973538" cy="96791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54CACFB-B21F-479A-BCBB-EE37F1C6866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24" name="꺾인 연결선 128">
                <a:extLst>
                  <a:ext uri="{FF2B5EF4-FFF2-40B4-BE49-F238E27FC236}">
                    <a16:creationId xmlns:a16="http://schemas.microsoft.com/office/drawing/2014/main" id="{487C7DE6-646F-417F-9F63-38C1E06B117E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꺾인 연결선 129">
                <a:extLst>
                  <a:ext uri="{FF2B5EF4-FFF2-40B4-BE49-F238E27FC236}">
                    <a16:creationId xmlns:a16="http://schemas.microsoft.com/office/drawing/2014/main" id="{BBB32A22-A251-4992-87A3-104E054BD637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꺾인 연결선 130">
                <a:extLst>
                  <a:ext uri="{FF2B5EF4-FFF2-40B4-BE49-F238E27FC236}">
                    <a16:creationId xmlns:a16="http://schemas.microsoft.com/office/drawing/2014/main" id="{208A53A6-9FD4-4FC2-967C-A9AABDCD737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꺾인 연결선 131">
                <a:extLst>
                  <a:ext uri="{FF2B5EF4-FFF2-40B4-BE49-F238E27FC236}">
                    <a16:creationId xmlns:a16="http://schemas.microsoft.com/office/drawing/2014/main" id="{47DC927E-9B4C-40AE-A1FC-2786927A674C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9FA280A-2FBC-4134-B779-908D13E0E0FB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C6BA6E-00A8-44ED-9A5D-C72312C10B07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D8B2066-3533-480F-BFDA-703452C02B2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2D33B0F-48E8-44F3-96E5-41426C8F65A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89B165-CE73-4F04-8DED-34A092DEEEE9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28" name="사각형 설명선 132">
            <a:extLst>
              <a:ext uri="{FF2B5EF4-FFF2-40B4-BE49-F238E27FC236}">
                <a16:creationId xmlns:a16="http://schemas.microsoft.com/office/drawing/2014/main" id="{D8B4A662-680A-48A9-AC35-BD5AFA393ED2}"/>
              </a:ext>
            </a:extLst>
          </p:cNvPr>
          <p:cNvSpPr/>
          <p:nvPr/>
        </p:nvSpPr>
        <p:spPr bwMode="auto">
          <a:xfrm>
            <a:off x="3124002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9" name="위쪽 화살표 133">
            <a:extLst>
              <a:ext uri="{FF2B5EF4-FFF2-40B4-BE49-F238E27FC236}">
                <a16:creationId xmlns:a16="http://schemas.microsoft.com/office/drawing/2014/main" id="{09016868-ED09-42A0-9154-365D7BB2772F}"/>
              </a:ext>
            </a:extLst>
          </p:cNvPr>
          <p:cNvSpPr/>
          <p:nvPr/>
        </p:nvSpPr>
        <p:spPr bwMode="auto">
          <a:xfrm rot="3622285">
            <a:off x="3696884" y="4356361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8ADC88B-32A2-45AC-B404-ACF1609F3161}"/>
              </a:ext>
            </a:extLst>
          </p:cNvPr>
          <p:cNvGrpSpPr/>
          <p:nvPr/>
        </p:nvGrpSpPr>
        <p:grpSpPr>
          <a:xfrm>
            <a:off x="5266824" y="4666252"/>
            <a:ext cx="1973538" cy="967910"/>
            <a:chOff x="816877" y="4725144"/>
            <a:chExt cx="1973538" cy="967910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5EC2BA6-4D02-4FE3-96A4-2C8656A938E7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37" name="꺾인 연결선 141">
                <a:extLst>
                  <a:ext uri="{FF2B5EF4-FFF2-40B4-BE49-F238E27FC236}">
                    <a16:creationId xmlns:a16="http://schemas.microsoft.com/office/drawing/2014/main" id="{EC2C8FBF-26F3-425D-9426-7EBB13C42CDC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꺾인 연결선 142">
                <a:extLst>
                  <a:ext uri="{FF2B5EF4-FFF2-40B4-BE49-F238E27FC236}">
                    <a16:creationId xmlns:a16="http://schemas.microsoft.com/office/drawing/2014/main" id="{2AD89D36-EB3C-4A5B-A8EB-6D587D502C34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꺾인 연결선 143">
                <a:extLst>
                  <a:ext uri="{FF2B5EF4-FFF2-40B4-BE49-F238E27FC236}">
                    <a16:creationId xmlns:a16="http://schemas.microsoft.com/office/drawing/2014/main" id="{5E7FB321-27C8-426D-9EA1-1F08BFED3F9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꺾인 연결선 144">
                <a:extLst>
                  <a:ext uri="{FF2B5EF4-FFF2-40B4-BE49-F238E27FC236}">
                    <a16:creationId xmlns:a16="http://schemas.microsoft.com/office/drawing/2014/main" id="{9C6B4347-2910-43E6-BB96-6125F055467C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6D0A32E-A69B-4446-A97B-5D40DC87E126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FF3084DA-234E-4A19-B068-26069B98F34C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62307EC-455B-4401-B50A-1BCFD7AB1811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45F3FCDA-1D58-4D26-A3AA-86FFDEF07C89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883843F-1D81-4CB1-B21A-0F55EF6BDE20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41" name="사각형 설명선 145">
            <a:extLst>
              <a:ext uri="{FF2B5EF4-FFF2-40B4-BE49-F238E27FC236}">
                <a16:creationId xmlns:a16="http://schemas.microsoft.com/office/drawing/2014/main" id="{980A6BE9-841E-4956-8DD0-AE6785E48D0D}"/>
              </a:ext>
            </a:extLst>
          </p:cNvPr>
          <p:cNvSpPr/>
          <p:nvPr/>
        </p:nvSpPr>
        <p:spPr bwMode="auto">
          <a:xfrm>
            <a:off x="5352685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42" name="위쪽 화살표 146">
            <a:extLst>
              <a:ext uri="{FF2B5EF4-FFF2-40B4-BE49-F238E27FC236}">
                <a16:creationId xmlns:a16="http://schemas.microsoft.com/office/drawing/2014/main" id="{08269819-9D0A-4643-BC69-859A73A31CDD}"/>
              </a:ext>
            </a:extLst>
          </p:cNvPr>
          <p:cNvSpPr/>
          <p:nvPr/>
        </p:nvSpPr>
        <p:spPr bwMode="auto">
          <a:xfrm rot="3622285">
            <a:off x="6109448" y="4463321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덧셈 기호 147">
            <a:extLst>
              <a:ext uri="{FF2B5EF4-FFF2-40B4-BE49-F238E27FC236}">
                <a16:creationId xmlns:a16="http://schemas.microsoft.com/office/drawing/2014/main" id="{F6E19E4B-11EE-448D-B390-4619A2693588}"/>
              </a:ext>
            </a:extLst>
          </p:cNvPr>
          <p:cNvSpPr/>
          <p:nvPr/>
        </p:nvSpPr>
        <p:spPr bwMode="auto">
          <a:xfrm>
            <a:off x="3884685" y="5833240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모서리가 둥근 직사각형 148">
            <a:extLst>
              <a:ext uri="{FF2B5EF4-FFF2-40B4-BE49-F238E27FC236}">
                <a16:creationId xmlns:a16="http://schemas.microsoft.com/office/drawing/2014/main" id="{C1BAC8B9-ABC4-42E9-A78C-C51A0C09C1B7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CE42FE27-0129-4C61-B784-32FA899C8812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7EB0FCF3-0E69-4F87-AB44-7601C2A8F04F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61FBC7-CEE8-40D7-B753-FABD6B1F15A3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437052" y="162378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90" name="타원형 설명선 94">
            <a:extLst>
              <a:ext uri="{FF2B5EF4-FFF2-40B4-BE49-F238E27FC236}">
                <a16:creationId xmlns:a16="http://schemas.microsoft.com/office/drawing/2014/main" id="{A9509C77-AFF4-4E07-8543-C3EBA36A093F}"/>
              </a:ext>
            </a:extLst>
          </p:cNvPr>
          <p:cNvSpPr/>
          <p:nvPr/>
        </p:nvSpPr>
        <p:spPr bwMode="auto">
          <a:xfrm>
            <a:off x="5575901" y="176687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5007594" y="3402956"/>
            <a:ext cx="163636" cy="1654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A54956FA-D7CA-4AEA-8AE8-D2205EBC6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54998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ko-KR" altLang="en-US" sz="900" b="1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기준 수정 영역 기재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90000"/>
                        </a:lnSpc>
                      </a:pP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장학혜택 삭제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문구 삭제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906433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752C9958-CD05-4720-B8D1-2AFCD9FDDBA6}"/>
              </a:ext>
            </a:extLst>
          </p:cNvPr>
          <p:cNvSpPr/>
          <p:nvPr/>
        </p:nvSpPr>
        <p:spPr bwMode="auto">
          <a:xfrm>
            <a:off x="5492891" y="1744065"/>
            <a:ext cx="529903" cy="42246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B5EB3B0-8C71-4A7F-B0FB-142A8937E612}"/>
              </a:ext>
            </a:extLst>
          </p:cNvPr>
          <p:cNvSpPr/>
          <p:nvPr/>
        </p:nvSpPr>
        <p:spPr bwMode="auto">
          <a:xfrm>
            <a:off x="5159106" y="3435715"/>
            <a:ext cx="2170381" cy="18750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제목 1">
            <a:extLst>
              <a:ext uri="{FF2B5EF4-FFF2-40B4-BE49-F238E27FC236}">
                <a16:creationId xmlns:a16="http://schemas.microsoft.com/office/drawing/2014/main" id="{6F886AEC-E902-4995-A142-61C4AD97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29498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57151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러셀</a:t>
            </a:r>
            <a:r>
              <a:rPr lang="en-US" altLang="ko-KR" sz="1400" spc="-150" dirty="0">
                <a:latin typeface="+mn-ea"/>
                <a:ea typeface="+mn-ea"/>
              </a:rPr>
              <a:t>CORE </a:t>
            </a:r>
            <a:r>
              <a:rPr lang="ko-KR" altLang="en-US" sz="1400" spc="-150" dirty="0">
                <a:latin typeface="+mn-ea"/>
                <a:ea typeface="+mn-ea"/>
              </a:rPr>
              <a:t>전주에서 경쟁하는 것이</a:t>
            </a: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 성공의 경쟁력입니다</a:t>
            </a:r>
            <a:endParaRPr lang="en-US" altLang="ko-KR" sz="1400" spc="-150" dirty="0"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150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</a:t>
            </a:r>
            <a:r>
              <a:rPr lang="ko-KR" altLang="en-US" sz="4400" b="1" spc="-150" dirty="0" err="1">
                <a:latin typeface="+mn-ea"/>
                <a:ea typeface="+mn-ea"/>
              </a:rPr>
              <a:t>정규반</a:t>
            </a:r>
            <a:endParaRPr lang="ko-KR" altLang="en-US" sz="4400" b="1" spc="-150" dirty="0"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149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913102"/>
              </p:ext>
            </p:extLst>
          </p:nvPr>
        </p:nvGraphicFramePr>
        <p:xfrm>
          <a:off x="57150" y="4152118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전주 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grpSp>
        <p:nvGrpSpPr>
          <p:cNvPr id="50" name="그룹 49"/>
          <p:cNvGrpSpPr/>
          <p:nvPr/>
        </p:nvGrpSpPr>
        <p:grpSpPr>
          <a:xfrm>
            <a:off x="1267786" y="3501883"/>
            <a:ext cx="5508864" cy="288032"/>
            <a:chOff x="1904172" y="3501883"/>
            <a:chExt cx="5508864" cy="288032"/>
          </a:xfrm>
        </p:grpSpPr>
        <p:sp>
          <p:nvSpPr>
            <p:cNvPr id="51" name="모서리가 둥근 직사각형 50"/>
            <p:cNvSpPr/>
            <p:nvPr/>
          </p:nvSpPr>
          <p:spPr bwMode="auto">
            <a:xfrm>
              <a:off x="4071672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91752" y="3501883"/>
              <a:ext cx="15023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현장 또는 온라인 접수</a:t>
              </a:r>
            </a:p>
          </p:txBody>
        </p:sp>
        <p:sp>
          <p:nvSpPr>
            <p:cNvPr id="53" name="모서리가 둥근 직사각형 52"/>
            <p:cNvSpPr/>
            <p:nvPr/>
          </p:nvSpPr>
          <p:spPr bwMode="auto">
            <a:xfrm>
              <a:off x="1904172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11016" y="3501883"/>
              <a:ext cx="1460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3/1(</a:t>
              </a:r>
              <a:r>
                <a:rPr lang="ko-KR" altLang="en-US" sz="1200" spc="-150" dirty="0">
                  <a:latin typeface="+mn-ea"/>
                  <a:ea typeface="+mn-ea"/>
                </a:rPr>
                <a:t>금</a:t>
              </a:r>
              <a:r>
                <a:rPr lang="en-US" altLang="ko-KR" sz="1200" spc="-150" dirty="0">
                  <a:latin typeface="+mn-ea"/>
                  <a:ea typeface="+mn-ea"/>
                </a:rPr>
                <a:t>) </a:t>
              </a:r>
              <a:r>
                <a:rPr lang="ko-KR" altLang="en-US" sz="1200" spc="-150" dirty="0">
                  <a:latin typeface="+mn-ea"/>
                  <a:ea typeface="+mn-ea"/>
                </a:rPr>
                <a:t>이후 순차 개강</a:t>
              </a:r>
            </a:p>
          </p:txBody>
        </p:sp>
        <p:sp>
          <p:nvSpPr>
            <p:cNvPr id="56" name="모서리가 둥근 직사각형 55"/>
            <p:cNvSpPr/>
            <p:nvPr/>
          </p:nvSpPr>
          <p:spPr bwMode="auto">
            <a:xfrm>
              <a:off x="6298543" y="3526918"/>
              <a:ext cx="1114493" cy="23836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원서접수 </a:t>
              </a:r>
              <a:r>
                <a:rPr lang="ko-KR" altLang="en-US" b="1" spc="-100" dirty="0" err="1">
                  <a:solidFill>
                    <a:schemeClr val="bg1"/>
                  </a:solidFill>
                  <a:latin typeface="+mn-ea"/>
                </a:rPr>
                <a:t>바로가기</a:t>
              </a:r>
              <a:r>
                <a:rPr lang="ko-KR" altLang="en-US" b="1" spc="-1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1"/>
                  </a:solidFill>
                  <a:latin typeface="+mn-ea"/>
                </a:rPr>
                <a:t>&gt;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1152904" y="33826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62" name="직사각형 61"/>
          <p:cNvSpPr/>
          <p:nvPr/>
        </p:nvSpPr>
        <p:spPr>
          <a:xfrm>
            <a:off x="3427444" y="27631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3" name="직사각형 62"/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8" name="타원 67"/>
          <p:cNvSpPr/>
          <p:nvPr/>
        </p:nvSpPr>
        <p:spPr bwMode="auto">
          <a:xfrm>
            <a:off x="1485879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2C9D03-90FE-4DFC-8A80-4002B2AFB112}"/>
              </a:ext>
            </a:extLst>
          </p:cNvPr>
          <p:cNvSpPr/>
          <p:nvPr/>
        </p:nvSpPr>
        <p:spPr bwMode="auto">
          <a:xfrm>
            <a:off x="3507107" y="2845533"/>
            <a:ext cx="1085853" cy="19692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ECAA3-AA1D-4FA8-9145-DD3D51EBE013}"/>
              </a:ext>
            </a:extLst>
          </p:cNvPr>
          <p:cNvSpPr/>
          <p:nvPr/>
        </p:nvSpPr>
        <p:spPr>
          <a:xfrm>
            <a:off x="327554" y="42917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311AD9-181E-4B25-B716-45EDB540845B}"/>
              </a:ext>
            </a:extLst>
          </p:cNvPr>
          <p:cNvSpPr/>
          <p:nvPr/>
        </p:nvSpPr>
        <p:spPr bwMode="auto">
          <a:xfrm>
            <a:off x="407217" y="4395971"/>
            <a:ext cx="812551" cy="18789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5E7160-7C40-4C9D-8957-DDD150FE8657}"/>
              </a:ext>
            </a:extLst>
          </p:cNvPr>
          <p:cNvSpPr/>
          <p:nvPr/>
        </p:nvSpPr>
        <p:spPr>
          <a:xfrm>
            <a:off x="4197829" y="42546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A10BD1A-80F9-478F-A73E-4793F99BCFAE}"/>
              </a:ext>
            </a:extLst>
          </p:cNvPr>
          <p:cNvSpPr/>
          <p:nvPr/>
        </p:nvSpPr>
        <p:spPr bwMode="auto">
          <a:xfrm>
            <a:off x="4277493" y="4411229"/>
            <a:ext cx="315468" cy="15240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BA3470-6B69-4F26-AB7D-3A6AC062CAC9}"/>
              </a:ext>
            </a:extLst>
          </p:cNvPr>
          <p:cNvSpPr/>
          <p:nvPr/>
        </p:nvSpPr>
        <p:spPr>
          <a:xfrm>
            <a:off x="1110636" y="3382630"/>
            <a:ext cx="214745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118679-39C7-4FBC-99DA-99C781CE942D}"/>
              </a:ext>
            </a:extLst>
          </p:cNvPr>
          <p:cNvSpPr/>
          <p:nvPr/>
        </p:nvSpPr>
        <p:spPr bwMode="auto">
          <a:xfrm>
            <a:off x="1250714" y="3490033"/>
            <a:ext cx="4350358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EB6D32-F12C-4861-88EF-0F2CACA05701}"/>
              </a:ext>
            </a:extLst>
          </p:cNvPr>
          <p:cNvSpPr/>
          <p:nvPr/>
        </p:nvSpPr>
        <p:spPr>
          <a:xfrm>
            <a:off x="6625585" y="34290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FC40556-FC44-46B9-AB12-08D9EB46C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64027"/>
              </p:ext>
            </p:extLst>
          </p:nvPr>
        </p:nvGraphicFramePr>
        <p:xfrm>
          <a:off x="8131317" y="211913"/>
          <a:ext cx="1774683" cy="2160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: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https://corejj.megastudy.net/russel/campus_common/russel_danka/russel_danka_new.asp?idx=1491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933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894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월간 학습지 장영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4" y="3846662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4085458" y="134143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13472" y="1484784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13472" y="2487242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04850" y="3488825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32864" y="3632171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32864" y="4634629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64" name="Picture 6" descr="메가X대성 더 프리미엄 모의고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64" y="3823020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711051" y="1340848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39065" y="1484194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39065" y="2486652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6174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6174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수학∙입시관련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Picture 8" descr="러셀CORE 위클리 모의고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64" y="1678541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퀄 모의고사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72" y="1491611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 bwMode="auto">
          <a:xfrm>
            <a:off x="5701486" y="2220287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2320877" y="4367674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74" name="모서리가 둥근 직사각형 73"/>
          <p:cNvSpPr/>
          <p:nvPr/>
        </p:nvSpPr>
        <p:spPr bwMode="auto">
          <a:xfrm>
            <a:off x="2327079" y="221533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77" name="모서리가 둥근 직사각형 76"/>
          <p:cNvSpPr/>
          <p:nvPr/>
        </p:nvSpPr>
        <p:spPr bwMode="auto">
          <a:xfrm>
            <a:off x="5705477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05244" y="1340848"/>
            <a:ext cx="3233430" cy="20972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621715" y="21572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2267691" y="43045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2247308" y="21481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5652291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83" name="타원형 설명선 82"/>
          <p:cNvSpPr/>
          <p:nvPr/>
        </p:nvSpPr>
        <p:spPr bwMode="auto">
          <a:xfrm>
            <a:off x="799063" y="1413392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41674" y="1485662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618455" y="12609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598767"/>
              </p:ext>
            </p:extLst>
          </p:nvPr>
        </p:nvGraphicFramePr>
        <p:xfrm>
          <a:off x="8143204" y="211913"/>
          <a:ext cx="1761208" cy="208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위클리모의고사 첫번째 노출로 변경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94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6"/>
                        </a:rPr>
                        <a:t>https://corejj.megastudy.net/intro/2022/weekly/index.asp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7"/>
                        </a:rPr>
                        <a:t>https://corejj.megastudy.net/event/2021/quel/index.asp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8"/>
                        </a:rPr>
                        <a:t>https://corejj.megastudy.net/intro/2022/premium/index.asp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5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9"/>
                        </a:rPr>
                        <a:t>https://corejj.megastudy.net/intro/info/monthly/index.asp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742106"/>
                  </a:ext>
                </a:extLst>
              </a:tr>
            </a:tbl>
          </a:graphicData>
        </a:graphic>
      </p:graphicFrame>
      <p:sp>
        <p:nvSpPr>
          <p:cNvPr id="42" name="제목 1">
            <a:extLst>
              <a:ext uri="{FF2B5EF4-FFF2-40B4-BE49-F238E27FC236}">
                <a16:creationId xmlns:a16="http://schemas.microsoft.com/office/drawing/2014/main" id="{C2BF9668-8F9B-48A6-B8F6-1DEEA1949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09973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80465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Picture 2" descr="https://russeldata.megastudy.net/campus/images/russel/core_gj/2023/winter_overall/program_img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03771" y="109511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36416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Picture 6" descr="https://russeldata.megastudy.net/campus/images/russel/intro/2023/winter/program_img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16274" y="106233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06839" y="55691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" name="Picture 4" descr="https://russeldata.megastudy.net/campus/images/russel/intro/2023/winter/program_img0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22541" y="106251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6838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2867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6415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42444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80464" y="68721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6493" y="303692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704850" y="4449894"/>
            <a:ext cx="3240000" cy="22280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4089488" y="4449893"/>
            <a:ext cx="3240000" cy="22194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4850" y="416335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4850" y="376792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00127" y="444989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093381" y="444989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5355C3E-69FE-45A2-8AB2-8277DF4A0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418943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9088D5-DB6D-46CE-8066-CD81E46B7172}"/>
              </a:ext>
            </a:extLst>
          </p:cNvPr>
          <p:cNvSpPr/>
          <p:nvPr/>
        </p:nvSpPr>
        <p:spPr bwMode="auto">
          <a:xfrm>
            <a:off x="4083681" y="3787153"/>
            <a:ext cx="3234193" cy="1833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32E9F5-AC0B-4F6A-9E9B-E46B042E8CDB}"/>
              </a:ext>
            </a:extLst>
          </p:cNvPr>
          <p:cNvSpPr/>
          <p:nvPr/>
        </p:nvSpPr>
        <p:spPr>
          <a:xfrm>
            <a:off x="4044910" y="370503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7199438B-C5ED-4BAA-A577-78D28E5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135578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auto">
          <a:xfrm>
            <a:off x="74660" y="3259958"/>
            <a:ext cx="7902527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전주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ko-KR" altLang="en-US" sz="1400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정규반에서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</a:t>
            </a:r>
            <a:r>
              <a:rPr lang="ko-KR" altLang="en-US" sz="14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대입성공을</a:t>
            </a:r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044" y="557226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704846" y="829503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060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04850" y="2943453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99042" y="1460051"/>
            <a:ext cx="6630445" cy="3706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9379" y="138158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B6F976C-C50A-409A-A16A-4519C55AA3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위치 조정하여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25DE3C-0C53-4C2E-B817-3673E3562331}"/>
              </a:ext>
            </a:extLst>
          </p:cNvPr>
          <p:cNvSpPr/>
          <p:nvPr/>
        </p:nvSpPr>
        <p:spPr bwMode="auto">
          <a:xfrm>
            <a:off x="661085" y="1460051"/>
            <a:ext cx="6649018" cy="36805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88A314-EF88-4486-B4A0-5F3703C6F7AC}"/>
              </a:ext>
            </a:extLst>
          </p:cNvPr>
          <p:cNvSpPr/>
          <p:nvPr/>
        </p:nvSpPr>
        <p:spPr>
          <a:xfrm>
            <a:off x="622314" y="13779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A86CB0-0FC5-4BE8-AA48-3BEA681DA1E8}"/>
              </a:ext>
            </a:extLst>
          </p:cNvPr>
          <p:cNvSpPr/>
          <p:nvPr/>
        </p:nvSpPr>
        <p:spPr bwMode="auto">
          <a:xfrm>
            <a:off x="4332932" y="2967392"/>
            <a:ext cx="2977171" cy="1761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E3C05D-7FA1-4CBE-8C79-8C631B4B10F8}"/>
              </a:ext>
            </a:extLst>
          </p:cNvPr>
          <p:cNvSpPr/>
          <p:nvPr/>
        </p:nvSpPr>
        <p:spPr>
          <a:xfrm>
            <a:off x="4294161" y="28852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E0EF40-6766-436C-899E-5580F2805B36}"/>
              </a:ext>
            </a:extLst>
          </p:cNvPr>
          <p:cNvSpPr/>
          <p:nvPr/>
        </p:nvSpPr>
        <p:spPr bwMode="auto">
          <a:xfrm>
            <a:off x="2720752" y="3476544"/>
            <a:ext cx="1224136" cy="2396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292AEF-D398-48B9-9EB8-C50A0CE06A14}"/>
              </a:ext>
            </a:extLst>
          </p:cNvPr>
          <p:cNvSpPr/>
          <p:nvPr/>
        </p:nvSpPr>
        <p:spPr>
          <a:xfrm>
            <a:off x="2681980" y="339442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DE4C28B8-0416-4519-AD04-DABBA7DC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9843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7150" y="30073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57150" y="549275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22812" y="557645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48609" y="925048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51639" y="1268760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</a:t>
            </a:r>
            <a:r>
              <a:rPr lang="ko-KR" altLang="en-US" sz="3200" b="1" spc="-2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3200" b="1" spc="-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1967" y="1979746"/>
            <a:ext cx="271741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러셀</a:t>
            </a:r>
            <a:r>
              <a:rPr lang="en-US" altLang="ko-KR" sz="900" spc="-100" dirty="0">
                <a:latin typeface="+mn-ea"/>
                <a:ea typeface="+mn-ea"/>
              </a:rPr>
              <a:t>CORE </a:t>
            </a:r>
            <a:r>
              <a:rPr lang="ko-KR" altLang="en-US" sz="900" spc="-100" dirty="0">
                <a:latin typeface="+mn-ea"/>
                <a:ea typeface="+mn-ea"/>
              </a:rPr>
              <a:t>전주에서 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148610" y="2573159"/>
            <a:ext cx="2284110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3/1(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순차 </a:t>
            </a:r>
            <a:r>
              <a:rPr lang="ko-KR" altLang="en-US" sz="10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개강ㅣ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모집 예정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150" y="3182118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04072" y="3182118"/>
            <a:ext cx="3068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LNB</a:t>
            </a:r>
          </a:p>
          <a:p>
            <a:endParaRPr lang="en-US" altLang="ko-KR" sz="1000" b="1" dirty="0">
              <a:latin typeface="+mn-ea"/>
              <a:ea typeface="+mn-ea"/>
            </a:endParaRPr>
          </a:p>
          <a:p>
            <a:r>
              <a:rPr lang="ko-KR" altLang="en-US" sz="1000" b="1" dirty="0">
                <a:solidFill>
                  <a:srgbClr val="0070C0"/>
                </a:solidFill>
                <a:latin typeface="+mn-ea"/>
                <a:ea typeface="+mn-ea"/>
              </a:rPr>
              <a:t>모집 메뉴 반영 순서 작성해주세요</a:t>
            </a:r>
            <a:r>
              <a:rPr lang="en-US" altLang="ko-KR" sz="1000" b="1" dirty="0">
                <a:solidFill>
                  <a:srgbClr val="0070C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57150" y="3428339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180543" y="3600946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7150" y="5059261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3/1(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순차 개강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421" y="3861048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  <a:endParaRPr lang="ko-KR" altLang="en-US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421" y="4649419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120153" y="19079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2" name="직사각형 51"/>
          <p:cNvSpPr/>
          <p:nvPr/>
        </p:nvSpPr>
        <p:spPr>
          <a:xfrm>
            <a:off x="148608" y="2578520"/>
            <a:ext cx="2284112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6458" y="2479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54" name="직사각형 53"/>
          <p:cNvSpPr/>
          <p:nvPr/>
        </p:nvSpPr>
        <p:spPr>
          <a:xfrm>
            <a:off x="57150" y="5058566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-15001" y="4959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2724408" y="333535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endParaRPr lang="ko-KR" altLang="en-US" sz="1000" b="1" dirty="0"/>
          </a:p>
        </p:txBody>
      </p:sp>
      <p:sp>
        <p:nvSpPr>
          <p:cNvPr id="57" name="직사각형 56"/>
          <p:cNvSpPr/>
          <p:nvPr/>
        </p:nvSpPr>
        <p:spPr>
          <a:xfrm>
            <a:off x="0" y="4800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8" name="직사각형 57"/>
          <p:cNvSpPr/>
          <p:nvPr/>
        </p:nvSpPr>
        <p:spPr>
          <a:xfrm>
            <a:off x="0" y="33587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379659"/>
              </p:ext>
            </p:extLst>
          </p:nvPr>
        </p:nvGraphicFramePr>
        <p:xfrm>
          <a:off x="8104412" y="211913"/>
          <a:ext cx="1800000" cy="3000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PC&amp;MO </a:t>
                      </a: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동일 반영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배너 노출 순서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: [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3/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2/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1] 1~2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윈터특강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바로 다음 순서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13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학원명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문수 수정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1" u="sng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900" b="1" u="sng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205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 내용에 맞춰 문수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78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바른공부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자습 전용관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-------------------------------------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프리윈터스쿨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우선선발반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1" u="sng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900" b="1" u="sng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71512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A4D5CC-0847-46BB-8431-FA765D8EA863}"/>
              </a:ext>
            </a:extLst>
          </p:cNvPr>
          <p:cNvSpPr/>
          <p:nvPr/>
        </p:nvSpPr>
        <p:spPr bwMode="auto">
          <a:xfrm>
            <a:off x="1192304" y="2003832"/>
            <a:ext cx="720000" cy="18849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8F75A7F-7C39-4FA1-8131-D7DAF11F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AAC188-7667-4CE8-BA0B-08536BBB4155}"/>
              </a:ext>
            </a:extLst>
          </p:cNvPr>
          <p:cNvSpPr txBox="1"/>
          <p:nvPr/>
        </p:nvSpPr>
        <p:spPr>
          <a:xfrm>
            <a:off x="645739" y="1326627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정규반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21889-0B9B-43E7-ABD5-8CB589359689}"/>
              </a:ext>
            </a:extLst>
          </p:cNvPr>
          <p:cNvSpPr txBox="1"/>
          <p:nvPr/>
        </p:nvSpPr>
        <p:spPr>
          <a:xfrm>
            <a:off x="417785" y="999265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5C86405-8838-47A3-8A78-4D7236B70311}"/>
              </a:ext>
            </a:extLst>
          </p:cNvPr>
          <p:cNvSpPr/>
          <p:nvPr/>
        </p:nvSpPr>
        <p:spPr bwMode="auto">
          <a:xfrm>
            <a:off x="243689" y="989231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B689A0-9FF5-4AC0-8322-CA28B60799F4}"/>
              </a:ext>
            </a:extLst>
          </p:cNvPr>
          <p:cNvSpPr/>
          <p:nvPr/>
        </p:nvSpPr>
        <p:spPr>
          <a:xfrm>
            <a:off x="213815" y="62068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2024F3-D333-4042-B643-ED36BFE233D8}"/>
              </a:ext>
            </a:extLst>
          </p:cNvPr>
          <p:cNvSpPr/>
          <p:nvPr/>
        </p:nvSpPr>
        <p:spPr>
          <a:xfrm>
            <a:off x="233161" y="657526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9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C9F562C3-E3E1-45B8-A9C6-B6FF6E53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5" y="710663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46C950B-8581-46D3-B639-37171FBF481A}"/>
              </a:ext>
            </a:extLst>
          </p:cNvPr>
          <p:cNvCxnSpPr/>
          <p:nvPr/>
        </p:nvCxnSpPr>
        <p:spPr>
          <a:xfrm>
            <a:off x="248950" y="934295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070EED-5243-4796-87FE-793B121F228E}"/>
              </a:ext>
            </a:extLst>
          </p:cNvPr>
          <p:cNvGrpSpPr/>
          <p:nvPr/>
        </p:nvGrpSpPr>
        <p:grpSpPr>
          <a:xfrm>
            <a:off x="667596" y="2771912"/>
            <a:ext cx="1836475" cy="513797"/>
            <a:chOff x="2993425" y="3861048"/>
            <a:chExt cx="1836475" cy="66586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D30E89B-394D-448D-A02F-7F023E7E49FB}"/>
                </a:ext>
              </a:extLst>
            </p:cNvPr>
            <p:cNvGrpSpPr/>
            <p:nvPr/>
          </p:nvGrpSpPr>
          <p:grpSpPr>
            <a:xfrm>
              <a:off x="2993425" y="4227764"/>
              <a:ext cx="1836475" cy="299153"/>
              <a:chOff x="-246935" y="4515796"/>
              <a:chExt cx="1836475" cy="299153"/>
            </a:xfrm>
          </p:grpSpPr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C761CBB2-537C-4EE8-94D2-FD6AB1A4B982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C4F737-6F50-4155-BFCD-B5787246D39F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1112805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현장 또는 온라인 접수</a:t>
                </a:r>
              </a:p>
            </p:txBody>
          </p:sp>
        </p:grpSp>
        <p:sp>
          <p:nvSpPr>
            <p:cNvPr id="13" name="모서리가 둥근 직사각형 26">
              <a:extLst>
                <a:ext uri="{FF2B5EF4-FFF2-40B4-BE49-F238E27FC236}">
                  <a16:creationId xmlns:a16="http://schemas.microsoft.com/office/drawing/2014/main" id="{B05C6A74-9735-4136-BD9A-6E16CFAEEF2F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8E9455-E352-4349-9C3C-AD6FC892442E}"/>
                </a:ext>
              </a:extLst>
            </p:cNvPr>
            <p:cNvSpPr txBox="1"/>
            <p:nvPr/>
          </p:nvSpPr>
          <p:spPr>
            <a:xfrm>
              <a:off x="3720685" y="3861048"/>
              <a:ext cx="829073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3</a:t>
              </a:r>
              <a:r>
                <a:rPr lang="ko-KR" altLang="en-US" sz="900" spc="-150" dirty="0">
                  <a:latin typeface="+mn-ea"/>
                  <a:ea typeface="+mn-ea"/>
                </a:rPr>
                <a:t>월 </a:t>
              </a:r>
              <a:r>
                <a:rPr lang="en-US" altLang="ko-KR" sz="900" spc="-150" dirty="0">
                  <a:latin typeface="+mn-ea"/>
                  <a:ea typeface="+mn-ea"/>
                </a:rPr>
                <a:t>1</a:t>
              </a:r>
              <a:r>
                <a:rPr lang="ko-KR" altLang="en-US" sz="900" spc="-150" dirty="0">
                  <a:latin typeface="+mn-ea"/>
                  <a:ea typeface="+mn-ea"/>
                </a:rPr>
                <a:t>일</a:t>
              </a:r>
              <a:r>
                <a:rPr lang="en-US" altLang="ko-KR" sz="900" spc="-150" dirty="0">
                  <a:latin typeface="+mn-ea"/>
                  <a:ea typeface="+mn-ea"/>
                </a:rPr>
                <a:t>(</a:t>
              </a:r>
              <a:r>
                <a:rPr lang="ko-KR" altLang="en-US" sz="900" spc="-150" dirty="0">
                  <a:latin typeface="+mn-ea"/>
                  <a:ea typeface="+mn-ea"/>
                </a:rPr>
                <a:t>금</a:t>
              </a:r>
              <a:r>
                <a:rPr lang="en-US" altLang="ko-KR" sz="900" spc="-150" dirty="0">
                  <a:latin typeface="+mn-ea"/>
                  <a:ea typeface="+mn-ea"/>
                </a:rPr>
                <a:t>) </a:t>
              </a:r>
              <a:r>
                <a:rPr lang="ko-KR" altLang="en-US" sz="900" spc="-150" dirty="0">
                  <a:latin typeface="+mn-ea"/>
                  <a:ea typeface="+mn-ea"/>
                </a:rPr>
                <a:t>개강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D78A96-2982-4480-8322-A0342669DF93}"/>
              </a:ext>
            </a:extLst>
          </p:cNvPr>
          <p:cNvGrpSpPr/>
          <p:nvPr/>
        </p:nvGrpSpPr>
        <p:grpSpPr>
          <a:xfrm>
            <a:off x="233161" y="3662043"/>
            <a:ext cx="2957766" cy="490075"/>
            <a:chOff x="303685" y="4804535"/>
            <a:chExt cx="7560000" cy="4900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D82148-43DB-4F43-B4F0-EC97409311BE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5A9ADE-803F-416C-8DD7-6264951B2BE9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FCC33AD-060F-4A63-980C-34F6BD6F59AA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Fill">
            <a:extLst>
              <a:ext uri="{FF2B5EF4-FFF2-40B4-BE49-F238E27FC236}">
                <a16:creationId xmlns:a16="http://schemas.microsoft.com/office/drawing/2014/main" id="{FEB5B040-FA09-46EE-8C3E-0490B390D636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561509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1D894A-0324-4C7C-8037-B83702E57D7A}"/>
              </a:ext>
            </a:extLst>
          </p:cNvPr>
          <p:cNvSpPr/>
          <p:nvPr/>
        </p:nvSpPr>
        <p:spPr>
          <a:xfrm>
            <a:off x="3396739" y="616669"/>
            <a:ext cx="3012579" cy="38816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Fill">
            <a:extLst>
              <a:ext uri="{FF2B5EF4-FFF2-40B4-BE49-F238E27FC236}">
                <a16:creationId xmlns:a16="http://schemas.microsoft.com/office/drawing/2014/main" id="{FFB3250D-178F-4915-9426-0325E029388B}"/>
              </a:ext>
            </a:extLst>
          </p:cNvPr>
          <p:cNvSpPr>
            <a:spLocks/>
          </p:cNvSpPr>
          <p:nvPr/>
        </p:nvSpPr>
        <p:spPr bwMode="auto">
          <a:xfrm rot="5400000">
            <a:off x="4811598" y="349234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3B015B-9710-4F34-A36A-D97FFA6A2A18}"/>
              </a:ext>
            </a:extLst>
          </p:cNvPr>
          <p:cNvSpPr txBox="1"/>
          <p:nvPr/>
        </p:nvSpPr>
        <p:spPr>
          <a:xfrm>
            <a:off x="264259" y="2151495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</a:t>
            </a:r>
            <a:r>
              <a:rPr lang="en-US" altLang="ko-KR" sz="1000" spc="-150" dirty="0">
                <a:latin typeface="+mn-ea"/>
                <a:ea typeface="+mn-ea"/>
              </a:rPr>
              <a:t>CORE </a:t>
            </a:r>
            <a:r>
              <a:rPr lang="ko-KR" altLang="en-US" sz="1000" spc="-150" dirty="0">
                <a:latin typeface="+mn-ea"/>
                <a:ea typeface="+mn-ea"/>
              </a:rPr>
              <a:t>전주에서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88A1F0-2CD6-480C-B20E-974A7065AF69}"/>
              </a:ext>
            </a:extLst>
          </p:cNvPr>
          <p:cNvSpPr/>
          <p:nvPr/>
        </p:nvSpPr>
        <p:spPr bwMode="auto">
          <a:xfrm>
            <a:off x="1390348" y="2170363"/>
            <a:ext cx="750059" cy="2184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AF532E-6B0F-422C-904A-6769763D9584}"/>
              </a:ext>
            </a:extLst>
          </p:cNvPr>
          <p:cNvSpPr/>
          <p:nvPr/>
        </p:nvSpPr>
        <p:spPr>
          <a:xfrm>
            <a:off x="1351576" y="208824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FE3021-A9B0-4A0C-86D2-099F6DD1932D}"/>
              </a:ext>
            </a:extLst>
          </p:cNvPr>
          <p:cNvSpPr/>
          <p:nvPr/>
        </p:nvSpPr>
        <p:spPr bwMode="auto">
          <a:xfrm>
            <a:off x="618141" y="2726153"/>
            <a:ext cx="1963197" cy="60533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C30F9D-B07A-40DC-BD69-28665C09559F}"/>
              </a:ext>
            </a:extLst>
          </p:cNvPr>
          <p:cNvSpPr/>
          <p:nvPr/>
        </p:nvSpPr>
        <p:spPr>
          <a:xfrm>
            <a:off x="536491" y="264028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B8B2C5C-C478-466B-A4E2-9DB0F8544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553453"/>
              </p:ext>
            </p:extLst>
          </p:nvPr>
        </p:nvGraphicFramePr>
        <p:xfrm>
          <a:off x="8122928" y="211913"/>
          <a:ext cx="1783072" cy="159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전주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167870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254530-F430-4790-ACFD-C9BCBBBA76A7}"/>
              </a:ext>
            </a:extLst>
          </p:cNvPr>
          <p:cNvSpPr/>
          <p:nvPr/>
        </p:nvSpPr>
        <p:spPr bwMode="auto">
          <a:xfrm>
            <a:off x="332003" y="3728707"/>
            <a:ext cx="81222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F5FF81-B132-43FB-8216-561EA56A06C0}"/>
              </a:ext>
            </a:extLst>
          </p:cNvPr>
          <p:cNvSpPr/>
          <p:nvPr/>
        </p:nvSpPr>
        <p:spPr>
          <a:xfrm>
            <a:off x="293231" y="36465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0BD699-155A-4BA6-A336-0FE267A774BB}"/>
              </a:ext>
            </a:extLst>
          </p:cNvPr>
          <p:cNvSpPr/>
          <p:nvPr/>
        </p:nvSpPr>
        <p:spPr bwMode="auto">
          <a:xfrm>
            <a:off x="1531191" y="3875659"/>
            <a:ext cx="37956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80CE1BE-390A-4586-91BC-D1AA07B4DB46}"/>
              </a:ext>
            </a:extLst>
          </p:cNvPr>
          <p:cNvSpPr/>
          <p:nvPr/>
        </p:nvSpPr>
        <p:spPr>
          <a:xfrm>
            <a:off x="1363268" y="38701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536C33-4913-4D1F-A4F7-41CA3CA9940F}"/>
              </a:ext>
            </a:extLst>
          </p:cNvPr>
          <p:cNvSpPr txBox="1"/>
          <p:nvPr/>
        </p:nvSpPr>
        <p:spPr>
          <a:xfrm>
            <a:off x="553225" y="4474088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전주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2726D129-C979-4E27-8FF5-C87724327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72436"/>
              </p:ext>
            </p:extLst>
          </p:nvPr>
        </p:nvGraphicFramePr>
        <p:xfrm>
          <a:off x="328730" y="5024648"/>
          <a:ext cx="2847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2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069164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현장 또는 온라인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</a:tbl>
          </a:graphicData>
        </a:graphic>
      </p:graphicFrame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1636587F-04FC-421D-BBF5-46A2F80DD266}"/>
              </a:ext>
            </a:extLst>
          </p:cNvPr>
          <p:cNvSpPr/>
          <p:nvPr/>
        </p:nvSpPr>
        <p:spPr bwMode="auto">
          <a:xfrm>
            <a:off x="1046233" y="5952971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70765E-3ED0-4CAF-ACF7-699B70AA685A}"/>
              </a:ext>
            </a:extLst>
          </p:cNvPr>
          <p:cNvSpPr/>
          <p:nvPr/>
        </p:nvSpPr>
        <p:spPr>
          <a:xfrm>
            <a:off x="984904" y="58767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3C960F-9D86-445C-9492-23AAD289418C}"/>
              </a:ext>
            </a:extLst>
          </p:cNvPr>
          <p:cNvSpPr/>
          <p:nvPr/>
        </p:nvSpPr>
        <p:spPr bwMode="auto">
          <a:xfrm>
            <a:off x="833730" y="4505956"/>
            <a:ext cx="102292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8DAC51-A272-46C9-99D1-7C0BF647EE2C}"/>
              </a:ext>
            </a:extLst>
          </p:cNvPr>
          <p:cNvSpPr/>
          <p:nvPr/>
        </p:nvSpPr>
        <p:spPr>
          <a:xfrm>
            <a:off x="794959" y="44238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0938C4-FEF2-4914-9EEE-CB415A23EFB8}"/>
              </a:ext>
            </a:extLst>
          </p:cNvPr>
          <p:cNvSpPr txBox="1"/>
          <p:nvPr/>
        </p:nvSpPr>
        <p:spPr>
          <a:xfrm>
            <a:off x="3750473" y="703462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전주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BF8673-D4D4-494D-84B5-451775105C44}"/>
              </a:ext>
            </a:extLst>
          </p:cNvPr>
          <p:cNvSpPr/>
          <p:nvPr/>
        </p:nvSpPr>
        <p:spPr>
          <a:xfrm>
            <a:off x="3414044" y="1855336"/>
            <a:ext cx="3012579" cy="1912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100" dirty="0">
                <a:latin typeface="+mn-ea"/>
                <a:ea typeface="+mn-ea"/>
              </a:rPr>
              <a:t>1. </a:t>
            </a:r>
            <a:r>
              <a:rPr lang="ko-KR" altLang="en-US" sz="1000" b="1" spc="-100" dirty="0">
                <a:latin typeface="+mn-ea"/>
                <a:ea typeface="+mn-ea"/>
              </a:rPr>
              <a:t>온라인 원서접수 후 사전예약금 납부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2. </a:t>
            </a:r>
            <a:r>
              <a:rPr lang="ko-KR" altLang="en-US" sz="900" b="1" spc="-100" dirty="0">
                <a:latin typeface="+mn-ea"/>
                <a:ea typeface="+mn-ea"/>
              </a:rPr>
              <a:t>입학기준 확인 후 성적표 제출</a:t>
            </a:r>
            <a:endParaRPr lang="en-US" altLang="ko-KR" sz="3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*</a:t>
            </a:r>
            <a:r>
              <a:rPr lang="ko-KR" altLang="en-US" spc="-100" dirty="0">
                <a:latin typeface="+mn-ea"/>
                <a:ea typeface="+mn-ea"/>
              </a:rPr>
              <a:t>성적표 제출 방식 </a:t>
            </a:r>
            <a:r>
              <a:rPr lang="en-US" altLang="ko-KR" spc="-100" dirty="0">
                <a:latin typeface="+mn-ea"/>
                <a:ea typeface="+mn-ea"/>
              </a:rPr>
              <a:t>: </a:t>
            </a:r>
            <a:r>
              <a:rPr lang="ko-KR" altLang="en-US" spc="-100" dirty="0">
                <a:latin typeface="+mn-ea"/>
                <a:ea typeface="+mn-ea"/>
              </a:rPr>
              <a:t>문자 안내 예정</a:t>
            </a:r>
            <a:endParaRPr lang="en-US" altLang="ko-KR" spc="-1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3. </a:t>
            </a:r>
            <a:r>
              <a:rPr lang="ko-KR" altLang="en-US" sz="900" b="1" spc="-100" dirty="0">
                <a:latin typeface="+mn-ea"/>
                <a:ea typeface="+mn-ea"/>
              </a:rPr>
              <a:t>단과 강의 선택 및 결제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4. N</a:t>
            </a:r>
            <a:r>
              <a:rPr lang="ko-KR" altLang="en-US" sz="900" b="1" spc="-100" dirty="0">
                <a:latin typeface="+mn-ea"/>
                <a:ea typeface="+mn-ea"/>
              </a:rPr>
              <a:t>수 정규반 최종 등록 확인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3B1F9B1-9590-45E6-8BA3-892CEA928618}"/>
              </a:ext>
            </a:extLst>
          </p:cNvPr>
          <p:cNvSpPr/>
          <p:nvPr/>
        </p:nvSpPr>
        <p:spPr bwMode="auto">
          <a:xfrm>
            <a:off x="4032396" y="728484"/>
            <a:ext cx="992611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F4D00B-26A5-423B-9277-FC592F1DFC22}"/>
              </a:ext>
            </a:extLst>
          </p:cNvPr>
          <p:cNvSpPr/>
          <p:nvPr/>
        </p:nvSpPr>
        <p:spPr>
          <a:xfrm>
            <a:off x="3993625" y="64636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8" name="사각형: 둥근 모서리 5">
            <a:extLst>
              <a:ext uri="{FF2B5EF4-FFF2-40B4-BE49-F238E27FC236}">
                <a16:creationId xmlns:a16="http://schemas.microsoft.com/office/drawing/2014/main" id="{EB39BB01-0C0E-491A-A12C-9E0805D00DDC}"/>
              </a:ext>
            </a:extLst>
          </p:cNvPr>
          <p:cNvSpPr/>
          <p:nvPr/>
        </p:nvSpPr>
        <p:spPr bwMode="auto">
          <a:xfrm>
            <a:off x="3554650" y="2163401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482531-B8B6-4F40-A44B-BBAF94D1BCC3}"/>
              </a:ext>
            </a:extLst>
          </p:cNvPr>
          <p:cNvSpPr/>
          <p:nvPr/>
        </p:nvSpPr>
        <p:spPr>
          <a:xfrm>
            <a:off x="3500305" y="21208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47309FB7-5957-44AE-B7B9-F7438693DC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33743" y="1188578"/>
          <a:ext cx="2933503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423">
                  <a:extLst>
                    <a:ext uri="{9D8B030D-6E8A-4147-A177-3AD203B41FA5}">
                      <a16:colId xmlns:a16="http://schemas.microsoft.com/office/drawing/2014/main" val="359707977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57043935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3144921938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523728173"/>
                    </a:ext>
                  </a:extLst>
                </a:gridCol>
              </a:tblGrid>
              <a:tr h="295954">
                <a:tc>
                  <a:txBody>
                    <a:bodyPr/>
                    <a:lstStyle/>
                    <a:p>
                      <a:pPr algn="ctr" latinLnBrk="1"/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온라인 원서접수 후 사전예약금 납부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 입학기준 확인 후 성적표 제출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en-US" altLang="ko-KR" sz="800" spc="-1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</a:rPr>
                        <a:t>단과 강의 선택 및 결제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 </a:t>
                      </a: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등록 확인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09162"/>
                  </a:ext>
                </a:extLst>
              </a:tr>
            </a:tbl>
          </a:graphicData>
        </a:graphic>
      </p:graphicFrame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49859C55-8F38-41DF-AFC3-40C9ADB94781}"/>
              </a:ext>
            </a:extLst>
          </p:cNvPr>
          <p:cNvSpPr/>
          <p:nvPr/>
        </p:nvSpPr>
        <p:spPr bwMode="auto">
          <a:xfrm>
            <a:off x="4020180" y="1363472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화살표: 갈매기형 수장 52">
            <a:extLst>
              <a:ext uri="{FF2B5EF4-FFF2-40B4-BE49-F238E27FC236}">
                <a16:creationId xmlns:a16="http://schemas.microsoft.com/office/drawing/2014/main" id="{7FB9B1ED-2367-4A49-8BE7-C8DECD2A40B6}"/>
              </a:ext>
            </a:extLst>
          </p:cNvPr>
          <p:cNvSpPr/>
          <p:nvPr/>
        </p:nvSpPr>
        <p:spPr bwMode="auto">
          <a:xfrm>
            <a:off x="4808983" y="1373909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49B52408-C647-41E3-9CC2-D85D59E03AC2}"/>
              </a:ext>
            </a:extLst>
          </p:cNvPr>
          <p:cNvSpPr/>
          <p:nvPr/>
        </p:nvSpPr>
        <p:spPr bwMode="auto">
          <a:xfrm>
            <a:off x="5489774" y="136574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BF32B4-113C-491F-BC61-065E4C62948D}"/>
              </a:ext>
            </a:extLst>
          </p:cNvPr>
          <p:cNvSpPr/>
          <p:nvPr/>
        </p:nvSpPr>
        <p:spPr>
          <a:xfrm>
            <a:off x="745579" y="-2280"/>
            <a:ext cx="18357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2024 N</a:t>
            </a:r>
            <a:r>
              <a:rPr lang="ko-KR" altLang="en-US" dirty="0"/>
              <a:t>수 </a:t>
            </a:r>
            <a:r>
              <a:rPr lang="ko-KR" altLang="en-US" dirty="0" err="1"/>
              <a:t>정규반</a:t>
            </a:r>
            <a:r>
              <a:rPr lang="en-US" altLang="ko-KR" dirty="0"/>
              <a:t>(CORE </a:t>
            </a:r>
            <a:r>
              <a:rPr lang="ko-KR" altLang="en-US" dirty="0"/>
              <a:t>전주 </a:t>
            </a:r>
            <a:r>
              <a:rPr lang="en-US" altLang="ko-KR" dirty="0"/>
              <a:t>MO)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554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45019" y="957065"/>
            <a:ext cx="7835531" cy="54962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404665"/>
            <a:ext cx="3012579" cy="626469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483757" y="565115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572367" y="534161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전주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879C48-00AC-491B-B1AE-3D0DC897AE00}"/>
              </a:ext>
            </a:extLst>
          </p:cNvPr>
          <p:cNvSpPr/>
          <p:nvPr/>
        </p:nvSpPr>
        <p:spPr bwMode="auto">
          <a:xfrm>
            <a:off x="853361" y="561170"/>
            <a:ext cx="1005423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796D62-00E8-4547-A402-E480577A1D2D}"/>
              </a:ext>
            </a:extLst>
          </p:cNvPr>
          <p:cNvSpPr/>
          <p:nvPr/>
        </p:nvSpPr>
        <p:spPr>
          <a:xfrm>
            <a:off x="814590" y="47905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9862" y="9137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9A9F89-33EC-41B2-A2D0-6692CFE73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752583"/>
              </p:ext>
            </p:extLst>
          </p:nvPr>
        </p:nvGraphicFramePr>
        <p:xfrm>
          <a:off x="8119321" y="211913"/>
          <a:ext cx="1800000" cy="956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및 지원혜택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 영역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학년반명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고정 후 좌우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스와이프되도록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68F01-C64C-428D-A4DD-5E90BE705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45061"/>
              </p:ext>
            </p:extLst>
          </p:nvPr>
        </p:nvGraphicFramePr>
        <p:xfrm>
          <a:off x="314531" y="1036615"/>
          <a:ext cx="7518789" cy="2705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73413">
                  <a:extLst>
                    <a:ext uri="{9D8B030D-6E8A-4147-A177-3AD203B41FA5}">
                      <a16:colId xmlns:a16="http://schemas.microsoft.com/office/drawing/2014/main" val="1036230552"/>
                    </a:ext>
                  </a:extLst>
                </a:gridCol>
                <a:gridCol w="575823">
                  <a:extLst>
                    <a:ext uri="{9D8B030D-6E8A-4147-A177-3AD203B41FA5}">
                      <a16:colId xmlns:a16="http://schemas.microsoft.com/office/drawing/2014/main" val="2287180879"/>
                    </a:ext>
                  </a:extLst>
                </a:gridCol>
                <a:gridCol w="780058">
                  <a:extLst>
                    <a:ext uri="{9D8B030D-6E8A-4147-A177-3AD203B41FA5}">
                      <a16:colId xmlns:a16="http://schemas.microsoft.com/office/drawing/2014/main" val="1988686281"/>
                    </a:ext>
                  </a:extLst>
                </a:gridCol>
                <a:gridCol w="1301246">
                  <a:extLst>
                    <a:ext uri="{9D8B030D-6E8A-4147-A177-3AD203B41FA5}">
                      <a16:colId xmlns:a16="http://schemas.microsoft.com/office/drawing/2014/main" val="378850003"/>
                    </a:ext>
                  </a:extLst>
                </a:gridCol>
                <a:gridCol w="1196434">
                  <a:extLst>
                    <a:ext uri="{9D8B030D-6E8A-4147-A177-3AD203B41FA5}">
                      <a16:colId xmlns:a16="http://schemas.microsoft.com/office/drawing/2014/main" val="2588974746"/>
                    </a:ext>
                  </a:extLst>
                </a:gridCol>
                <a:gridCol w="1746933">
                  <a:extLst>
                    <a:ext uri="{9D8B030D-6E8A-4147-A177-3AD203B41FA5}">
                      <a16:colId xmlns:a16="http://schemas.microsoft.com/office/drawing/2014/main" val="1771494752"/>
                    </a:ext>
                  </a:extLst>
                </a:gridCol>
                <a:gridCol w="793618">
                  <a:extLst>
                    <a:ext uri="{9D8B030D-6E8A-4147-A177-3AD203B41FA5}">
                      <a16:colId xmlns:a16="http://schemas.microsoft.com/office/drawing/2014/main" val="3645073109"/>
                    </a:ext>
                  </a:extLst>
                </a:gridCol>
                <a:gridCol w="651264">
                  <a:extLst>
                    <a:ext uri="{9D8B030D-6E8A-4147-A177-3AD203B41FA5}">
                      <a16:colId xmlns:a16="http://schemas.microsoft.com/office/drawing/2014/main" val="3859538257"/>
                    </a:ext>
                  </a:extLst>
                </a:gridCol>
              </a:tblGrid>
              <a:tr h="3224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15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15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반명</a:t>
                      </a:r>
                      <a:endParaRPr lang="ko-KR" altLang="en-US" sz="700" b="1" spc="-15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15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모의고사 전형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내신 전형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 전형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15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장학 혜택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15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의무 </a:t>
                      </a:r>
                      <a:endParaRPr lang="en-US" altLang="ko-KR" sz="700" b="1" spc="-15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="1" spc="-15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강좌 수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8358"/>
                  </a:ext>
                </a:extLst>
              </a:tr>
              <a:tr h="56121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</a:t>
                      </a:r>
                      <a:r>
                        <a:rPr lang="ko-KR" altLang="en-US" sz="700" b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학년도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/9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탐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(2)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합 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등급 이내</a:t>
                      </a:r>
                      <a:b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9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일반고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1.4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이내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자사고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특목고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2.2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 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인문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연세대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고려대</a:t>
                      </a:r>
                      <a:b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성균관대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서강대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한양대</a:t>
                      </a:r>
                    </a:p>
                    <a:p>
                      <a:pPr marL="0" indent="0" algn="ctr" defTabSz="914400" rtl="0" eaLnBrk="1" fontAlgn="ctr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자연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치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카이스트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7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포스텍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연세대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고려대</a:t>
                      </a:r>
                    </a:p>
                  </a:txBody>
                  <a:tcPr marL="74295" marR="74295" marT="85130" marB="85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자습전용관 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50%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(310,000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83390"/>
                  </a:ext>
                </a:extLst>
              </a:tr>
              <a:tr h="3800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모바일고딕 OTF Bold" panose="00000800000000000000" pitchFamily="50" charset="-127"/>
                        <a:ea typeface="ONE 모바일고딕 OTF Bold" panose="00000800000000000000" pitchFamily="50" charset="-127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서의치대반</a:t>
                      </a:r>
                      <a:endParaRPr lang="ko-KR" alt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학년도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/9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/6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탐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(1)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중에서 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영역 합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등급 이내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일반고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1.7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b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자사고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특목고</a:t>
                      </a:r>
                      <a:b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2.7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인문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이화여대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중앙대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경희대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한국외대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서울시립대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자연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성균관대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서강대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한양대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441365"/>
                  </a:ext>
                </a:extLst>
              </a:tr>
              <a:tr h="645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연고대반</a:t>
                      </a:r>
                      <a:endParaRPr lang="ko-KR" alt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학년도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/9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/6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탐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(1)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b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영역 합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등급 이내</a:t>
                      </a:r>
                      <a:b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9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6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일반고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2.3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b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자사고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특목고</a:t>
                      </a:r>
                      <a:b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3.2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인문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건국대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동국대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홍익대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숙명여대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인하대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아주대</a:t>
                      </a:r>
                    </a:p>
                    <a:p>
                      <a:pPr marL="0" algn="ctr" defTabSz="914400" rtl="0" eaLnBrk="1" fontAlgn="ctr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자연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중앙대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경희대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이화여대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서울시립대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건국대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동국대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홍익대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숙명여대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인하대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아주대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지역인재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7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7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전북대</a:t>
                      </a:r>
                      <a:r>
                        <a:rPr lang="en-US" altLang="ko-KR" sz="7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전주교대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253692"/>
                  </a:ext>
                </a:extLst>
              </a:tr>
              <a:tr h="3800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블루반</a:t>
                      </a:r>
                      <a:endParaRPr lang="ko-KR" alt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학년도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/9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/6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탐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(1)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b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영역 합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등급 이내</a:t>
                      </a:r>
                      <a:b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9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6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7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일반고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3.0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자사고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특목고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4.5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82473"/>
                  </a:ext>
                </a:extLst>
              </a:tr>
              <a:tr h="3800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모바일고딕 OTF Bold" panose="00000800000000000000" pitchFamily="50" charset="-127"/>
                        <a:ea typeface="ONE 모바일고딕 OTF Bold" panose="00000800000000000000" pitchFamily="50" charset="-127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그린반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면접 후 정원 </a:t>
                      </a:r>
                      <a:r>
                        <a:rPr lang="en-US" altLang="ko-KR" sz="70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5% </a:t>
                      </a:r>
                      <a:r>
                        <a:rPr lang="ko-KR" altLang="en-US" sz="70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 선발</a:t>
                      </a:r>
                      <a:endParaRPr lang="en-US" altLang="ko-KR" sz="700" u="none" strike="noStrike" kern="1200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85999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C52C86A-A6FC-4A21-890A-F760AD881B6E}"/>
              </a:ext>
            </a:extLst>
          </p:cNvPr>
          <p:cNvSpPr txBox="1"/>
          <p:nvPr/>
        </p:nvSpPr>
        <p:spPr>
          <a:xfrm>
            <a:off x="245019" y="3782752"/>
            <a:ext cx="2893275" cy="2656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latin typeface="+mn-ea"/>
                <a:ea typeface="+mn-ea"/>
              </a:rPr>
              <a:t>■</a:t>
            </a:r>
            <a:r>
              <a:rPr lang="en-US" altLang="ko-KR" sz="700" b="1" dirty="0">
                <a:latin typeface="+mn-ea"/>
                <a:ea typeface="+mn-ea"/>
              </a:rPr>
              <a:t> </a:t>
            </a:r>
            <a:r>
              <a:rPr lang="ko-KR" altLang="en-US" sz="700" b="1" dirty="0">
                <a:latin typeface="+mn-ea"/>
                <a:ea typeface="+mn-ea"/>
              </a:rPr>
              <a:t>안내 사항</a:t>
            </a:r>
            <a:endParaRPr lang="en-US" altLang="ko-KR" sz="7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∙ </a:t>
            </a:r>
            <a:r>
              <a:rPr lang="ko-KR" altLang="en-US" sz="700" dirty="0">
                <a:latin typeface="+mn-ea"/>
                <a:ea typeface="+mn-ea"/>
              </a:rPr>
              <a:t>대학교 전형의 경우 </a:t>
            </a:r>
            <a:r>
              <a:rPr lang="en-US" altLang="ko-KR" sz="700" dirty="0">
                <a:latin typeface="+mn-ea"/>
                <a:ea typeface="+mn-ea"/>
              </a:rPr>
              <a:t>23, 24</a:t>
            </a:r>
            <a:r>
              <a:rPr lang="ko-KR" altLang="en-US" sz="700" dirty="0">
                <a:latin typeface="+mn-ea"/>
                <a:ea typeface="+mn-ea"/>
              </a:rPr>
              <a:t>학번까지 적용되며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해당 대학교의 분교 또는 지방 캠퍼스는 제외됩니다</a:t>
            </a:r>
            <a:r>
              <a:rPr lang="en-US" altLang="ko-KR" sz="700" dirty="0">
                <a:latin typeface="+mn-ea"/>
                <a:ea typeface="+mn-ea"/>
              </a:rPr>
              <a:t>. (22</a:t>
            </a:r>
            <a:r>
              <a:rPr lang="ko-KR" altLang="en-US" sz="700" dirty="0">
                <a:latin typeface="+mn-ea"/>
                <a:ea typeface="+mn-ea"/>
              </a:rPr>
              <a:t>학번 이전 및 이외 대학 합격자는 내부 검토 후 선발</a:t>
            </a:r>
            <a:r>
              <a:rPr lang="en-US" altLang="ko-KR" sz="700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∙ </a:t>
            </a:r>
            <a:r>
              <a:rPr lang="ko-KR" altLang="en-US" sz="700" dirty="0" err="1">
                <a:latin typeface="+mn-ea"/>
                <a:ea typeface="+mn-ea"/>
              </a:rPr>
              <a:t>바른공부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ko-KR" altLang="en-US" sz="700" dirty="0" err="1">
                <a:latin typeface="+mn-ea"/>
                <a:ea typeface="+mn-ea"/>
              </a:rPr>
              <a:t>자습전용관</a:t>
            </a:r>
            <a:r>
              <a:rPr lang="ko-KR" altLang="en-US" sz="700" dirty="0">
                <a:latin typeface="+mn-ea"/>
                <a:ea typeface="+mn-ea"/>
              </a:rPr>
              <a:t> 이용료는 의무 강좌 수강료가 포함되지 않은 금액으로 강좌 수강료는 별도 납부해야 합니다</a:t>
            </a:r>
            <a:r>
              <a:rPr lang="en-US" altLang="ko-KR" sz="7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∙ </a:t>
            </a:r>
            <a:r>
              <a:rPr lang="ko-KR" altLang="en-US" sz="700" dirty="0">
                <a:latin typeface="+mn-ea"/>
                <a:ea typeface="+mn-ea"/>
              </a:rPr>
              <a:t>의무 강좌는 </a:t>
            </a:r>
            <a:r>
              <a:rPr lang="en-US" altLang="ko-KR" sz="700" dirty="0">
                <a:latin typeface="+mn-ea"/>
                <a:ea typeface="+mn-ea"/>
              </a:rPr>
              <a:t>3</a:t>
            </a:r>
            <a:r>
              <a:rPr lang="ko-KR" altLang="en-US" sz="700" dirty="0">
                <a:latin typeface="+mn-ea"/>
                <a:ea typeface="+mn-ea"/>
              </a:rPr>
              <a:t>시간 수업</a:t>
            </a:r>
            <a:r>
              <a:rPr lang="en-US" altLang="ko-KR" sz="700" dirty="0">
                <a:latin typeface="+mn-ea"/>
                <a:ea typeface="+mn-ea"/>
              </a:rPr>
              <a:t>(1</a:t>
            </a:r>
            <a:r>
              <a:rPr lang="ko-KR" altLang="en-US" sz="700" dirty="0">
                <a:latin typeface="+mn-ea"/>
                <a:ea typeface="+mn-ea"/>
              </a:rPr>
              <a:t>주 기준</a:t>
            </a:r>
            <a:r>
              <a:rPr lang="en-US" altLang="ko-KR" sz="700" dirty="0">
                <a:latin typeface="+mn-ea"/>
                <a:ea typeface="+mn-ea"/>
              </a:rPr>
              <a:t>) </a:t>
            </a:r>
            <a:r>
              <a:rPr lang="ko-KR" altLang="en-US" sz="700" dirty="0">
                <a:latin typeface="+mn-ea"/>
                <a:ea typeface="+mn-ea"/>
              </a:rPr>
              <a:t>이상에 해당하는 강좌에 한정되며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의무 강좌 </a:t>
            </a:r>
            <a:r>
              <a:rPr lang="ko-KR" altLang="en-US" sz="700" dirty="0" err="1">
                <a:latin typeface="+mn-ea"/>
                <a:ea typeface="+mn-ea"/>
              </a:rPr>
              <a:t>미충족</a:t>
            </a:r>
            <a:r>
              <a:rPr lang="ko-KR" altLang="en-US" sz="700" dirty="0">
                <a:latin typeface="+mn-ea"/>
                <a:ea typeface="+mn-ea"/>
              </a:rPr>
              <a:t> 시 </a:t>
            </a:r>
            <a:r>
              <a:rPr lang="ko-KR" altLang="en-US" sz="700" dirty="0" err="1">
                <a:latin typeface="+mn-ea"/>
                <a:ea typeface="+mn-ea"/>
              </a:rPr>
              <a:t>정규반을</a:t>
            </a:r>
            <a:r>
              <a:rPr lang="ko-KR" altLang="en-US" sz="700" dirty="0">
                <a:latin typeface="+mn-ea"/>
                <a:ea typeface="+mn-ea"/>
              </a:rPr>
              <a:t> 이용할 수 없습니다</a:t>
            </a:r>
            <a:r>
              <a:rPr lang="en-US" altLang="ko-KR" sz="7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∙ </a:t>
            </a:r>
            <a:r>
              <a:rPr lang="ko-KR" altLang="en-US" sz="700" dirty="0">
                <a:latin typeface="+mn-ea"/>
                <a:ea typeface="+mn-ea"/>
              </a:rPr>
              <a:t>지원하는 전형에 따라 증빙 서류는 필수로 제출해야 하며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제출한 문서가</a:t>
            </a:r>
            <a:r>
              <a:rPr lang="en-US" altLang="ko-KR" sz="700" dirty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위조된 문서로 판명될 경우 재원 기간 동안 지원받은 수강료 전액 납부 및 퇴원 절차를 진행합니다</a:t>
            </a:r>
            <a:r>
              <a:rPr lang="en-US" altLang="ko-KR" sz="7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∙ </a:t>
            </a:r>
            <a:r>
              <a:rPr lang="ko-KR" altLang="en-US" sz="700" dirty="0" err="1">
                <a:latin typeface="+mn-ea"/>
                <a:ea typeface="+mn-ea"/>
              </a:rPr>
              <a:t>전형별</a:t>
            </a:r>
            <a:r>
              <a:rPr lang="ko-KR" altLang="en-US" sz="700" dirty="0">
                <a:latin typeface="+mn-ea"/>
                <a:ea typeface="+mn-ea"/>
              </a:rPr>
              <a:t> 제출 서류</a:t>
            </a:r>
            <a:endParaRPr lang="en-US" altLang="ko-KR" sz="7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 - </a:t>
            </a:r>
            <a:r>
              <a:rPr lang="ko-KR" altLang="en-US" sz="700" dirty="0">
                <a:latin typeface="+mn-ea"/>
                <a:ea typeface="+mn-ea"/>
              </a:rPr>
              <a:t>모의고사 전형 </a:t>
            </a:r>
            <a:r>
              <a:rPr lang="en-US" altLang="ko-KR" sz="700" dirty="0">
                <a:latin typeface="+mn-ea"/>
                <a:ea typeface="+mn-ea"/>
              </a:rPr>
              <a:t>: 2024</a:t>
            </a:r>
            <a:r>
              <a:rPr lang="ko-KR" altLang="en-US" sz="700" dirty="0">
                <a:latin typeface="+mn-ea"/>
                <a:ea typeface="+mn-ea"/>
              </a:rPr>
              <a:t>학년도 수능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평가원 성적표 中 </a:t>
            </a:r>
            <a:r>
              <a:rPr lang="ko-KR" altLang="en-US" sz="700" dirty="0" err="1">
                <a:latin typeface="+mn-ea"/>
                <a:ea typeface="+mn-ea"/>
              </a:rPr>
              <a:t>택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 - </a:t>
            </a:r>
            <a:r>
              <a:rPr lang="ko-KR" altLang="en-US" sz="700" dirty="0">
                <a:latin typeface="+mn-ea"/>
                <a:ea typeface="+mn-ea"/>
              </a:rPr>
              <a:t>내신 전형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전 학년</a:t>
            </a:r>
            <a:r>
              <a:rPr lang="en-US" altLang="ko-KR" sz="700" dirty="0">
                <a:latin typeface="+mn-ea"/>
                <a:ea typeface="+mn-ea"/>
              </a:rPr>
              <a:t>/</a:t>
            </a:r>
            <a:r>
              <a:rPr lang="ko-KR" altLang="en-US" sz="700" dirty="0">
                <a:latin typeface="+mn-ea"/>
                <a:ea typeface="+mn-ea"/>
              </a:rPr>
              <a:t>전 교과 내신 성적 평균</a:t>
            </a:r>
            <a:r>
              <a:rPr lang="en-US" altLang="ko-KR" sz="700" dirty="0">
                <a:latin typeface="+mn-ea"/>
                <a:ea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 - </a:t>
            </a:r>
            <a:r>
              <a:rPr lang="ko-KR" altLang="en-US" sz="700" dirty="0">
                <a:latin typeface="+mn-ea"/>
                <a:ea typeface="+mn-ea"/>
              </a:rPr>
              <a:t>대학교 전형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대학교 재학</a:t>
            </a:r>
            <a:r>
              <a:rPr lang="en-US" altLang="ko-KR" sz="700" dirty="0">
                <a:latin typeface="+mn-ea"/>
                <a:ea typeface="+mn-ea"/>
              </a:rPr>
              <a:t>/</a:t>
            </a:r>
            <a:r>
              <a:rPr lang="ko-KR" altLang="en-US" sz="700" dirty="0">
                <a:latin typeface="+mn-ea"/>
                <a:ea typeface="+mn-ea"/>
              </a:rPr>
              <a:t>합격 증명서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8708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460851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2811" y="422891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311151"/>
            <a:ext cx="31698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전국 최상위권이 러셀을 선택하는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1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100" b="1" spc="-100" dirty="0">
                <a:latin typeface="+mn-ea"/>
                <a:ea typeface="+mn-ea"/>
              </a:rPr>
              <a:t>하고 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2928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동일 내용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4" name="TextBox 54">
            <a:extLst>
              <a:ext uri="{FF2B5EF4-FFF2-40B4-BE49-F238E27FC236}">
                <a16:creationId xmlns:a16="http://schemas.microsoft.com/office/drawing/2014/main" id="{E8594F80-5791-41C5-A8DC-F5E8E78A8E57}"/>
              </a:ext>
            </a:extLst>
          </p:cNvPr>
          <p:cNvSpPr txBox="1"/>
          <p:nvPr/>
        </p:nvSpPr>
        <p:spPr>
          <a:xfrm>
            <a:off x="523826" y="1789900"/>
            <a:ext cx="238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900" b="1" spc="-100" dirty="0">
                <a:latin typeface="+mn-ea"/>
                <a:ea typeface="+mn-ea"/>
              </a:rPr>
              <a:t>“</a:t>
            </a:r>
            <a:r>
              <a:rPr lang="ko-KR" altLang="en-US" sz="900" b="1" spc="-100" dirty="0">
                <a:latin typeface="+mn-ea"/>
                <a:ea typeface="+mn-ea"/>
              </a:rPr>
              <a:t>매년 러셀을 선택하는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최상위권 </a:t>
            </a:r>
            <a:r>
              <a:rPr lang="en-US" altLang="ko-KR" sz="9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수생이 계속 증가</a:t>
            </a:r>
            <a:r>
              <a:rPr lang="ko-KR" altLang="en-US" sz="900" b="1" spc="-100" dirty="0">
                <a:latin typeface="+mn-ea"/>
                <a:ea typeface="+mn-ea"/>
              </a:rPr>
              <a:t>하고 있습니다</a:t>
            </a:r>
            <a:r>
              <a:rPr lang="en-US" altLang="ko-KR" sz="900" b="1" spc="-100" dirty="0">
                <a:latin typeface="+mn-ea"/>
                <a:ea typeface="+mn-ea"/>
              </a:rPr>
              <a:t>.”</a:t>
            </a:r>
          </a:p>
        </p:txBody>
      </p:sp>
      <p:sp>
        <p:nvSpPr>
          <p:cNvPr id="65" name="TextBox 55">
            <a:extLst>
              <a:ext uri="{FF2B5EF4-FFF2-40B4-BE49-F238E27FC236}">
                <a16:creationId xmlns:a16="http://schemas.microsoft.com/office/drawing/2014/main" id="{47B0B866-216B-47CA-B7EF-0F0D3DAE5947}"/>
              </a:ext>
            </a:extLst>
          </p:cNvPr>
          <p:cNvSpPr txBox="1"/>
          <p:nvPr/>
        </p:nvSpPr>
        <p:spPr>
          <a:xfrm>
            <a:off x="588013" y="2105815"/>
            <a:ext cx="24774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r>
              <a:rPr lang="en-US" altLang="ko-KR" sz="600" dirty="0">
                <a:latin typeface="+mn-ea"/>
                <a:ea typeface="+mn-ea"/>
              </a:rPr>
              <a:t>* HS</a:t>
            </a:r>
            <a:r>
              <a:rPr lang="ko-KR" altLang="en-US" sz="600" dirty="0">
                <a:latin typeface="+mn-ea"/>
                <a:ea typeface="+mn-ea"/>
              </a:rPr>
              <a:t>반</a:t>
            </a:r>
            <a:r>
              <a:rPr lang="en-US" altLang="ko-KR" sz="600" dirty="0">
                <a:latin typeface="+mn-ea"/>
                <a:ea typeface="+mn-ea"/>
              </a:rPr>
              <a:t>, </a:t>
            </a:r>
            <a:r>
              <a:rPr lang="ko-KR" altLang="en-US" sz="600" dirty="0">
                <a:latin typeface="+mn-ea"/>
                <a:ea typeface="+mn-ea"/>
              </a:rPr>
              <a:t>서울대</a:t>
            </a:r>
            <a:r>
              <a:rPr lang="en-US" altLang="ko-KR" sz="600" dirty="0">
                <a:latin typeface="+mn-ea"/>
                <a:ea typeface="+mn-ea"/>
              </a:rPr>
              <a:t>·</a:t>
            </a:r>
            <a:r>
              <a:rPr lang="ko-KR" altLang="en-US" sz="600" dirty="0" err="1">
                <a:latin typeface="+mn-ea"/>
                <a:ea typeface="+mn-ea"/>
              </a:rPr>
              <a:t>의치대반은</a:t>
            </a:r>
            <a:r>
              <a:rPr lang="en-US" altLang="ko-KR" sz="600" dirty="0">
                <a:latin typeface="+mn-ea"/>
                <a:ea typeface="+mn-ea"/>
              </a:rPr>
              <a:t> </a:t>
            </a:r>
            <a:r>
              <a:rPr lang="ko-KR" altLang="en-US" sz="600" dirty="0">
                <a:latin typeface="+mn-ea"/>
                <a:ea typeface="+mn-ea"/>
              </a:rPr>
              <a:t>러셀 </a:t>
            </a:r>
            <a:r>
              <a:rPr lang="ko-KR" altLang="en-US" sz="600" dirty="0" err="1">
                <a:latin typeface="+mn-ea"/>
                <a:ea typeface="+mn-ea"/>
              </a:rPr>
              <a:t>모집반</a:t>
            </a:r>
            <a:r>
              <a:rPr lang="ko-KR" altLang="en-US" sz="600" dirty="0">
                <a:latin typeface="+mn-ea"/>
                <a:ea typeface="+mn-ea"/>
              </a:rPr>
              <a:t> 중 </a:t>
            </a:r>
            <a:r>
              <a:rPr lang="ko-KR" altLang="en-US" sz="600" dirty="0" err="1">
                <a:latin typeface="+mn-ea"/>
                <a:ea typeface="+mn-ea"/>
              </a:rPr>
              <a:t>최상위반입니다</a:t>
            </a:r>
            <a:r>
              <a:rPr lang="en-US" altLang="ko-KR" sz="600" dirty="0">
                <a:latin typeface="+mn-ea"/>
                <a:ea typeface="+mn-ea"/>
              </a:rPr>
              <a:t>.</a:t>
            </a:r>
            <a:endParaRPr lang="ko-KR" altLang="en-US" sz="600" dirty="0">
              <a:latin typeface="+mn-ea"/>
              <a:ea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FEA00E5-B500-4809-9E4A-8939448AF4F8}"/>
              </a:ext>
            </a:extLst>
          </p:cNvPr>
          <p:cNvSpPr/>
          <p:nvPr/>
        </p:nvSpPr>
        <p:spPr>
          <a:xfrm>
            <a:off x="270165" y="2436345"/>
            <a:ext cx="2909274" cy="23625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7" name="TextBox 63">
            <a:extLst>
              <a:ext uri="{FF2B5EF4-FFF2-40B4-BE49-F238E27FC236}">
                <a16:creationId xmlns:a16="http://schemas.microsoft.com/office/drawing/2014/main" id="{4D2617D6-54AC-4910-8324-9A5CD98C75E1}"/>
              </a:ext>
            </a:extLst>
          </p:cNvPr>
          <p:cNvSpPr txBox="1"/>
          <p:nvPr/>
        </p:nvSpPr>
        <p:spPr>
          <a:xfrm>
            <a:off x="646300" y="2575563"/>
            <a:ext cx="213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200" b="1" spc="-150" dirty="0">
                <a:latin typeface="+mn-ea"/>
                <a:ea typeface="+mn-ea"/>
              </a:rPr>
              <a:t>HS</a:t>
            </a:r>
            <a:r>
              <a:rPr lang="ko-KR" altLang="en-US" sz="1200" b="1" spc="-150" dirty="0">
                <a:latin typeface="+mn-ea"/>
                <a:ea typeface="+mn-ea"/>
              </a:rPr>
              <a:t>반 </a:t>
            </a:r>
            <a:r>
              <a:rPr lang="ko-KR" altLang="en-US" sz="1200" b="1" spc="-150" dirty="0" err="1">
                <a:latin typeface="+mn-ea"/>
                <a:ea typeface="+mn-ea"/>
              </a:rPr>
              <a:t>유입률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graphicFrame>
        <p:nvGraphicFramePr>
          <p:cNvPr id="68" name="차트 67">
            <a:extLst>
              <a:ext uri="{FF2B5EF4-FFF2-40B4-BE49-F238E27FC236}">
                <a16:creationId xmlns:a16="http://schemas.microsoft.com/office/drawing/2014/main" id="{1BC0996B-B2C8-43C4-BE0E-F36FA4EB25C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02774" y="3105446"/>
          <a:ext cx="2675343" cy="1616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9" name="오른쪽 화살표 84">
            <a:extLst>
              <a:ext uri="{FF2B5EF4-FFF2-40B4-BE49-F238E27FC236}">
                <a16:creationId xmlns:a16="http://schemas.microsoft.com/office/drawing/2014/main" id="{CCC09E39-2D82-4198-9432-6E48BC314DB4}"/>
              </a:ext>
            </a:extLst>
          </p:cNvPr>
          <p:cNvSpPr/>
          <p:nvPr/>
        </p:nvSpPr>
        <p:spPr>
          <a:xfrm rot="20265156">
            <a:off x="708601" y="3489466"/>
            <a:ext cx="202052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F2AEA6A-0CF5-47B0-B268-894644D310DC}"/>
              </a:ext>
            </a:extLst>
          </p:cNvPr>
          <p:cNvSpPr/>
          <p:nvPr/>
        </p:nvSpPr>
        <p:spPr>
          <a:xfrm rot="20275797">
            <a:off x="1224272" y="3540716"/>
            <a:ext cx="934871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r>
              <a:rPr lang="ko-KR" altLang="en-US" sz="1000" b="1" spc="-50" dirty="0">
                <a:latin typeface="+mn-ea"/>
                <a:ea typeface="+mn-ea"/>
              </a:rPr>
              <a:t>약 </a:t>
            </a:r>
            <a:r>
              <a:rPr lang="en-US" altLang="ko-KR" sz="1000" b="1" spc="-50" dirty="0">
                <a:latin typeface="+mn-ea"/>
                <a:ea typeface="+mn-ea"/>
              </a:rPr>
              <a:t>193% </a:t>
            </a:r>
            <a:r>
              <a:rPr lang="ko-KR" altLang="en-US" sz="1000" b="1" spc="-50" dirty="0">
                <a:latin typeface="+mn-ea"/>
                <a:ea typeface="+mn-ea"/>
              </a:rPr>
              <a:t>증가</a:t>
            </a:r>
            <a:endParaRPr lang="ko-KR" altLang="en-US" sz="1000" spc="-50" dirty="0">
              <a:latin typeface="+mn-ea"/>
              <a:ea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75E1DE2-5EFB-42F9-A3A6-FE5106B83F89}"/>
              </a:ext>
            </a:extLst>
          </p:cNvPr>
          <p:cNvSpPr/>
          <p:nvPr/>
        </p:nvSpPr>
        <p:spPr>
          <a:xfrm>
            <a:off x="3438487" y="757076"/>
            <a:ext cx="2909274" cy="23625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TextBox 69">
            <a:extLst>
              <a:ext uri="{FF2B5EF4-FFF2-40B4-BE49-F238E27FC236}">
                <a16:creationId xmlns:a16="http://schemas.microsoft.com/office/drawing/2014/main" id="{562F22D8-663B-40CE-A93D-0308045DD590}"/>
              </a:ext>
            </a:extLst>
          </p:cNvPr>
          <p:cNvSpPr txBox="1"/>
          <p:nvPr/>
        </p:nvSpPr>
        <p:spPr>
          <a:xfrm>
            <a:off x="3730486" y="841774"/>
            <a:ext cx="232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200" b="1" spc="-150" dirty="0" err="1">
                <a:latin typeface="+mn-ea"/>
                <a:ea typeface="+mn-ea"/>
              </a:rPr>
              <a:t>서울대∙의치대반</a:t>
            </a:r>
            <a:r>
              <a:rPr lang="ko-KR" altLang="en-US" sz="1200" b="1" spc="-150" dirty="0">
                <a:latin typeface="+mn-ea"/>
                <a:ea typeface="+mn-ea"/>
              </a:rPr>
              <a:t> </a:t>
            </a:r>
            <a:r>
              <a:rPr lang="ko-KR" altLang="en-US" sz="1200" b="1" spc="-150" dirty="0" err="1">
                <a:latin typeface="+mn-ea"/>
                <a:ea typeface="+mn-ea"/>
              </a:rPr>
              <a:t>유입률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graphicFrame>
        <p:nvGraphicFramePr>
          <p:cNvPr id="73" name="차트 72">
            <a:extLst>
              <a:ext uri="{FF2B5EF4-FFF2-40B4-BE49-F238E27FC236}">
                <a16:creationId xmlns:a16="http://schemas.microsoft.com/office/drawing/2014/main" id="{0959AF5D-B67C-4BBD-AB3C-8C05007452E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545593" y="1315240"/>
          <a:ext cx="2700846" cy="1775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4" name="오른쪽 화살표 86">
            <a:extLst>
              <a:ext uri="{FF2B5EF4-FFF2-40B4-BE49-F238E27FC236}">
                <a16:creationId xmlns:a16="http://schemas.microsoft.com/office/drawing/2014/main" id="{5DD0E923-02A4-4B3F-9A07-4F6914C9CDC0}"/>
              </a:ext>
            </a:extLst>
          </p:cNvPr>
          <p:cNvSpPr/>
          <p:nvPr/>
        </p:nvSpPr>
        <p:spPr>
          <a:xfrm rot="20265156">
            <a:off x="3876923" y="1843506"/>
            <a:ext cx="202052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69A50D-C8B6-479C-980B-62B9BAEEEDB0}"/>
              </a:ext>
            </a:extLst>
          </p:cNvPr>
          <p:cNvSpPr/>
          <p:nvPr/>
        </p:nvSpPr>
        <p:spPr>
          <a:xfrm rot="20275797">
            <a:off x="4419751" y="1894756"/>
            <a:ext cx="934871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r>
              <a:rPr lang="ko-KR" altLang="en-US" sz="1000" b="1" spc="-50" dirty="0">
                <a:latin typeface="+mn-ea"/>
                <a:ea typeface="+mn-ea"/>
              </a:rPr>
              <a:t>약 </a:t>
            </a:r>
            <a:r>
              <a:rPr lang="en-US" altLang="ko-KR" sz="1000" b="1" spc="-50" dirty="0">
                <a:latin typeface="+mn-ea"/>
                <a:ea typeface="+mn-ea"/>
              </a:rPr>
              <a:t>187% </a:t>
            </a:r>
            <a:r>
              <a:rPr lang="ko-KR" altLang="en-US" sz="1000" b="1" spc="-50" dirty="0">
                <a:latin typeface="+mn-ea"/>
                <a:ea typeface="+mn-ea"/>
              </a:rPr>
              <a:t>증가</a:t>
            </a:r>
            <a:endParaRPr lang="ko-KR" altLang="en-US" sz="1000" spc="-50" dirty="0">
              <a:latin typeface="+mn-ea"/>
              <a:ea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88AA9F-4730-463C-9713-993F450D2C39}"/>
              </a:ext>
            </a:extLst>
          </p:cNvPr>
          <p:cNvSpPr/>
          <p:nvPr/>
        </p:nvSpPr>
        <p:spPr>
          <a:xfrm>
            <a:off x="3379454" y="3528357"/>
            <a:ext cx="2986727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2021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2022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러셀 전체 학원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바자관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월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N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반명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기준 수강료 완납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&amp;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분납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수강인원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비교</a:t>
            </a:r>
          </a:p>
          <a:p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반별 입학 기준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- HS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수능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국수영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또는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(1) 4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 이내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서울대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의치대반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국수영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또는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(1) 5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 이내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학원마다 반별 입학 기준은 상이하며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각 학원 홈페이지에서 확인하실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9FA6155-AD30-40A2-A89D-293EEEFF6B24}"/>
              </a:ext>
            </a:extLst>
          </p:cNvPr>
          <p:cNvSpPr/>
          <p:nvPr/>
        </p:nvSpPr>
        <p:spPr>
          <a:xfrm>
            <a:off x="3385191" y="620685"/>
            <a:ext cx="3012579" cy="451961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Fill">
            <a:extLst>
              <a:ext uri="{FF2B5EF4-FFF2-40B4-BE49-F238E27FC236}">
                <a16:creationId xmlns:a16="http://schemas.microsoft.com/office/drawing/2014/main" id="{7475E4EB-E3B9-4E8D-BCF9-29AF8EBED6DB}"/>
              </a:ext>
            </a:extLst>
          </p:cNvPr>
          <p:cNvSpPr>
            <a:spLocks/>
          </p:cNvSpPr>
          <p:nvPr/>
        </p:nvSpPr>
        <p:spPr bwMode="auto">
          <a:xfrm rot="5400000">
            <a:off x="4783921" y="414935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A917F4C-2BD6-4260-AE2E-A0212C3C9912}"/>
              </a:ext>
            </a:extLst>
          </p:cNvPr>
          <p:cNvSpPr/>
          <p:nvPr/>
        </p:nvSpPr>
        <p:spPr>
          <a:xfrm>
            <a:off x="61312" y="5676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99C28B5-286D-49EE-83B8-E589184C105F}"/>
              </a:ext>
            </a:extLst>
          </p:cNvPr>
          <p:cNvSpPr/>
          <p:nvPr/>
        </p:nvSpPr>
        <p:spPr bwMode="auto">
          <a:xfrm>
            <a:off x="213815" y="602801"/>
            <a:ext cx="6183955" cy="45554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</a:t>
            </a:r>
          </a:p>
        </p:txBody>
      </p: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5556D-A009-4791-814E-F85880606574}"/>
              </a:ext>
            </a:extLst>
          </p:cNvPr>
          <p:cNvSpPr txBox="1"/>
          <p:nvPr/>
        </p:nvSpPr>
        <p:spPr>
          <a:xfrm>
            <a:off x="293504" y="828476"/>
            <a:ext cx="287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spc="-100" dirty="0">
                <a:latin typeface="+mn-ea"/>
                <a:ea typeface="+mn-ea"/>
              </a:rPr>
              <a:t>“</a:t>
            </a:r>
            <a:r>
              <a:rPr lang="ko-KR" altLang="en-US" sz="900" b="1" spc="-100" dirty="0">
                <a:latin typeface="+mn-ea"/>
                <a:ea typeface="+mn-ea"/>
              </a:rPr>
              <a:t>러셀의 집단적인 면학분위기에서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성적 상승</a:t>
            </a:r>
            <a:r>
              <a:rPr lang="ko-KR" altLang="en-US" sz="900" b="1" spc="-100" dirty="0">
                <a:latin typeface="+mn-ea"/>
                <a:ea typeface="+mn-ea"/>
              </a:rPr>
              <a:t>과</a:t>
            </a:r>
            <a:r>
              <a:rPr lang="en-US" altLang="ko-KR" sz="900" b="1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solidFill>
                  <a:srgbClr val="0070C0"/>
                </a:solidFill>
                <a:latin typeface="+mn-ea"/>
                <a:ea typeface="+mn-ea"/>
              </a:rPr>
              <a:t>최상위권 대입 성공</a:t>
            </a:r>
            <a:r>
              <a:rPr lang="ko-KR" altLang="en-US" sz="900" b="1" spc="-100" dirty="0">
                <a:latin typeface="+mn-ea"/>
                <a:ea typeface="+mn-ea"/>
              </a:rPr>
              <a:t>을 이루었습니다</a:t>
            </a:r>
            <a:r>
              <a:rPr lang="en-US" altLang="ko-KR" sz="900" b="1" spc="-100" dirty="0">
                <a:latin typeface="+mn-ea"/>
                <a:ea typeface="+mn-ea"/>
              </a:rPr>
              <a:t>.”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CCEA5E-E805-439A-A06E-59CE1FCF8D6B}"/>
              </a:ext>
            </a:extLst>
          </p:cNvPr>
          <p:cNvSpPr/>
          <p:nvPr/>
        </p:nvSpPr>
        <p:spPr>
          <a:xfrm>
            <a:off x="929524" y="123605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7252E0-93B1-4C18-ADFD-1073E1503F31}"/>
              </a:ext>
            </a:extLst>
          </p:cNvPr>
          <p:cNvSpPr/>
          <p:nvPr/>
        </p:nvSpPr>
        <p:spPr>
          <a:xfrm>
            <a:off x="3287330" y="122890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13673C-D22F-4B7B-B66E-ABA10DD59599}"/>
              </a:ext>
            </a:extLst>
          </p:cNvPr>
          <p:cNvSpPr/>
          <p:nvPr/>
        </p:nvSpPr>
        <p:spPr>
          <a:xfrm>
            <a:off x="6624927" y="122890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46C7F6-A72A-4DEC-AF5C-93381F4A951C}"/>
              </a:ext>
            </a:extLst>
          </p:cNvPr>
          <p:cNvSpPr/>
          <p:nvPr/>
        </p:nvSpPr>
        <p:spPr>
          <a:xfrm>
            <a:off x="4954371" y="1228905"/>
            <a:ext cx="162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E25F0-45C4-4680-9975-119C6682D4B8}"/>
              </a:ext>
            </a:extLst>
          </p:cNvPr>
          <p:cNvSpPr txBox="1"/>
          <p:nvPr/>
        </p:nvSpPr>
        <p:spPr>
          <a:xfrm>
            <a:off x="939081" y="138791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백분위 성적 상승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5E2B7-1926-488B-B2C0-ADBB157C2143}"/>
              </a:ext>
            </a:extLst>
          </p:cNvPr>
          <p:cNvSpPr txBox="1"/>
          <p:nvPr/>
        </p:nvSpPr>
        <p:spPr>
          <a:xfrm>
            <a:off x="3296888" y="138076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국어 </a:t>
            </a:r>
            <a:r>
              <a:rPr lang="en-US" altLang="ko-KR" sz="1000" b="1" spc="-100" dirty="0">
                <a:latin typeface="+mn-ea"/>
                <a:ea typeface="+mn-ea"/>
              </a:rPr>
              <a:t>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6411B-2288-4443-BBC2-C3EDF20DA985}"/>
              </a:ext>
            </a:extLst>
          </p:cNvPr>
          <p:cNvSpPr txBox="1"/>
          <p:nvPr/>
        </p:nvSpPr>
        <p:spPr>
          <a:xfrm>
            <a:off x="4957886" y="138076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수학 </a:t>
            </a:r>
            <a:r>
              <a:rPr lang="en-US" altLang="ko-KR" sz="1000" b="1" spc="-100" dirty="0">
                <a:latin typeface="+mn-ea"/>
                <a:ea typeface="+mn-ea"/>
              </a:rPr>
              <a:t>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5D659-AC23-4430-9E30-39E2E1605B22}"/>
              </a:ext>
            </a:extLst>
          </p:cNvPr>
          <p:cNvSpPr txBox="1"/>
          <p:nvPr/>
        </p:nvSpPr>
        <p:spPr>
          <a:xfrm>
            <a:off x="6624927" y="1380765"/>
            <a:ext cx="16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2022 vs 2023 </a:t>
            </a:r>
            <a:r>
              <a:rPr lang="ko-KR" altLang="en-US" sz="1000" spc="-100" dirty="0">
                <a:latin typeface="+mn-ea"/>
                <a:ea typeface="+mn-ea"/>
              </a:rPr>
              <a:t>수능</a:t>
            </a: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탐구</a:t>
            </a:r>
            <a:r>
              <a:rPr lang="en-US" altLang="ko-KR" sz="1000" b="1" spc="-100" dirty="0">
                <a:latin typeface="+mn-ea"/>
                <a:ea typeface="+mn-ea"/>
              </a:rPr>
              <a:t>(2) 1</a:t>
            </a:r>
            <a:r>
              <a:rPr lang="ko-KR" altLang="en-US" sz="1000" b="1" spc="-100" dirty="0">
                <a:latin typeface="+mn-ea"/>
                <a:ea typeface="+mn-ea"/>
              </a:rPr>
              <a:t>등급 인원 증가</a:t>
            </a:r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83E2370F-D11F-4B9E-BDEC-695AD40418B5}"/>
              </a:ext>
            </a:extLst>
          </p:cNvPr>
          <p:cNvGraphicFramePr/>
          <p:nvPr>
            <p:extLst/>
          </p:nvPr>
        </p:nvGraphicFramePr>
        <p:xfrm>
          <a:off x="939063" y="1772844"/>
          <a:ext cx="1606945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타원 29">
            <a:extLst>
              <a:ext uri="{FF2B5EF4-FFF2-40B4-BE49-F238E27FC236}">
                <a16:creationId xmlns:a16="http://schemas.microsoft.com/office/drawing/2014/main" id="{D6E2BE4F-E316-499E-A596-D02A51CB14CC}"/>
              </a:ext>
            </a:extLst>
          </p:cNvPr>
          <p:cNvSpPr/>
          <p:nvPr/>
        </p:nvSpPr>
        <p:spPr bwMode="auto">
          <a:xfrm>
            <a:off x="1199524" y="205481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33.2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</a:p>
        </p:txBody>
      </p:sp>
      <p:sp>
        <p:nvSpPr>
          <p:cNvPr id="31" name="오른쪽 화살표 16">
            <a:extLst>
              <a:ext uri="{FF2B5EF4-FFF2-40B4-BE49-F238E27FC236}">
                <a16:creationId xmlns:a16="http://schemas.microsoft.com/office/drawing/2014/main" id="{71F56822-DF08-4E64-ACB1-77CC8097B46B}"/>
              </a:ext>
            </a:extLst>
          </p:cNvPr>
          <p:cNvSpPr/>
          <p:nvPr/>
        </p:nvSpPr>
        <p:spPr>
          <a:xfrm rot="18879139">
            <a:off x="1275741" y="243630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2D1C2162-1169-4B2B-AF10-A19B0B1009E4}"/>
              </a:ext>
            </a:extLst>
          </p:cNvPr>
          <p:cNvGraphicFramePr/>
          <p:nvPr>
            <p:extLst/>
          </p:nvPr>
        </p:nvGraphicFramePr>
        <p:xfrm>
          <a:off x="3292966" y="1775815"/>
          <a:ext cx="1617880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타원 32">
            <a:extLst>
              <a:ext uri="{FF2B5EF4-FFF2-40B4-BE49-F238E27FC236}">
                <a16:creationId xmlns:a16="http://schemas.microsoft.com/office/drawing/2014/main" id="{C0FA0188-B097-40EF-B8D3-1B25577F2E99}"/>
              </a:ext>
            </a:extLst>
          </p:cNvPr>
          <p:cNvSpPr/>
          <p:nvPr/>
        </p:nvSpPr>
        <p:spPr bwMode="auto">
          <a:xfrm>
            <a:off x="3549351" y="204766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8.3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34" name="오른쪽 화살표 19">
            <a:extLst>
              <a:ext uri="{FF2B5EF4-FFF2-40B4-BE49-F238E27FC236}">
                <a16:creationId xmlns:a16="http://schemas.microsoft.com/office/drawing/2014/main" id="{16A998F2-3459-494F-A46B-3F90D1DB431B}"/>
              </a:ext>
            </a:extLst>
          </p:cNvPr>
          <p:cNvSpPr/>
          <p:nvPr/>
        </p:nvSpPr>
        <p:spPr>
          <a:xfrm rot="18879139">
            <a:off x="3625568" y="242915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1972FE17-0A1C-4ABD-8F63-9D29B3556F8B}"/>
              </a:ext>
            </a:extLst>
          </p:cNvPr>
          <p:cNvGraphicFramePr/>
          <p:nvPr>
            <p:extLst/>
          </p:nvPr>
        </p:nvGraphicFramePr>
        <p:xfrm>
          <a:off x="4950856" y="1765693"/>
          <a:ext cx="1623516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BC549AA8-7AD5-4C49-B566-45DC528F0949}"/>
              </a:ext>
            </a:extLst>
          </p:cNvPr>
          <p:cNvSpPr/>
          <p:nvPr/>
        </p:nvSpPr>
        <p:spPr bwMode="auto">
          <a:xfrm>
            <a:off x="5209727" y="204766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4.5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37" name="오른쪽 화살표 22">
            <a:extLst>
              <a:ext uri="{FF2B5EF4-FFF2-40B4-BE49-F238E27FC236}">
                <a16:creationId xmlns:a16="http://schemas.microsoft.com/office/drawing/2014/main" id="{B2138E0F-2520-43B8-B4FD-8ADAC9764F11}"/>
              </a:ext>
            </a:extLst>
          </p:cNvPr>
          <p:cNvSpPr/>
          <p:nvPr/>
        </p:nvSpPr>
        <p:spPr>
          <a:xfrm rot="18879139">
            <a:off x="5285944" y="242915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C771FB73-F7B8-417F-BF10-9A807CE58E06}"/>
              </a:ext>
            </a:extLst>
          </p:cNvPr>
          <p:cNvGraphicFramePr/>
          <p:nvPr>
            <p:extLst/>
          </p:nvPr>
        </p:nvGraphicFramePr>
        <p:xfrm>
          <a:off x="6624562" y="1775815"/>
          <a:ext cx="1620365" cy="187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38EB6799-140D-4543-892B-A7FD597BC6B5}"/>
              </a:ext>
            </a:extLst>
          </p:cNvPr>
          <p:cNvSpPr/>
          <p:nvPr/>
        </p:nvSpPr>
        <p:spPr bwMode="auto">
          <a:xfrm>
            <a:off x="6903674" y="2047664"/>
            <a:ext cx="540000" cy="540000"/>
          </a:xfrm>
          <a:prstGeom prst="ellipse">
            <a:avLst/>
          </a:prstGeom>
          <a:solidFill>
            <a:srgbClr val="99CCF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13.9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sz="9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40" name="오른쪽 화살표 25">
            <a:extLst>
              <a:ext uri="{FF2B5EF4-FFF2-40B4-BE49-F238E27FC236}">
                <a16:creationId xmlns:a16="http://schemas.microsoft.com/office/drawing/2014/main" id="{66A5ABCD-85F2-472E-B0CA-8D3CD8F5F5E9}"/>
              </a:ext>
            </a:extLst>
          </p:cNvPr>
          <p:cNvSpPr/>
          <p:nvPr/>
        </p:nvSpPr>
        <p:spPr>
          <a:xfrm rot="18879139">
            <a:off x="6979891" y="2429153"/>
            <a:ext cx="967103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6F6851-F919-4A4B-BCC5-558F11D338B6}"/>
              </a:ext>
            </a:extLst>
          </p:cNvPr>
          <p:cNvSpPr/>
          <p:nvPr/>
        </p:nvSpPr>
        <p:spPr>
          <a:xfrm>
            <a:off x="226326" y="3817524"/>
            <a:ext cx="2947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년 러셀 전체 학원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바자관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N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정규반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중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2022~2023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수능 성적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등급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국수탐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(2))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확인이 가능한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재원생의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성적 비교</a:t>
            </a:r>
            <a:endParaRPr lang="en-US" altLang="ko-KR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2276A2-3F2F-4D73-BBAC-D990EFBD59B0}"/>
              </a:ext>
            </a:extLst>
          </p:cNvPr>
          <p:cNvSpPr/>
          <p:nvPr/>
        </p:nvSpPr>
        <p:spPr>
          <a:xfrm>
            <a:off x="213815" y="620686"/>
            <a:ext cx="3012579" cy="367241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Fill">
            <a:extLst>
              <a:ext uri="{FF2B5EF4-FFF2-40B4-BE49-F238E27FC236}">
                <a16:creationId xmlns:a16="http://schemas.microsoft.com/office/drawing/2014/main" id="{6EDD1402-5ECD-4B4C-AEAF-03B18D824D94}"/>
              </a:ext>
            </a:extLst>
          </p:cNvPr>
          <p:cNvSpPr>
            <a:spLocks/>
          </p:cNvSpPr>
          <p:nvPr/>
        </p:nvSpPr>
        <p:spPr bwMode="auto">
          <a:xfrm rot="5400000">
            <a:off x="1631208" y="32996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1369E2-5240-4418-A0F0-D359148C8E55}"/>
              </a:ext>
            </a:extLst>
          </p:cNvPr>
          <p:cNvSpPr/>
          <p:nvPr/>
        </p:nvSpPr>
        <p:spPr>
          <a:xfrm>
            <a:off x="791371" y="1204667"/>
            <a:ext cx="7538897" cy="24948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4B56476-0A16-4E40-9E3A-A3F5B9AAA00F}"/>
              </a:ext>
            </a:extLst>
          </p:cNvPr>
          <p:cNvSpPr/>
          <p:nvPr/>
        </p:nvSpPr>
        <p:spPr>
          <a:xfrm>
            <a:off x="719220" y="11284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CB1346D-8A49-43CE-B6CE-B2F558A73794}"/>
              </a:ext>
            </a:extLst>
          </p:cNvPr>
          <p:cNvSpPr/>
          <p:nvPr/>
        </p:nvSpPr>
        <p:spPr>
          <a:xfrm>
            <a:off x="1568624" y="3717032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3711A58-BAF3-47D4-8C61-0B7E8D7D8437}"/>
              </a:ext>
            </a:extLst>
          </p:cNvPr>
          <p:cNvSpPr>
            <a:spLocks noChangeAspect="1"/>
          </p:cNvSpPr>
          <p:nvPr/>
        </p:nvSpPr>
        <p:spPr>
          <a:xfrm>
            <a:off x="1781388" y="371703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A8AB2FB-4D66-4604-8D77-8DF3C1C609EC}"/>
              </a:ext>
            </a:extLst>
          </p:cNvPr>
          <p:cNvSpPr>
            <a:spLocks noChangeAspect="1"/>
          </p:cNvSpPr>
          <p:nvPr/>
        </p:nvSpPr>
        <p:spPr>
          <a:xfrm>
            <a:off x="1864997" y="371703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C7F1F19-2015-48CF-9056-85F1D8C73C3B}"/>
              </a:ext>
            </a:extLst>
          </p:cNvPr>
          <p:cNvSpPr>
            <a:spLocks noChangeAspect="1"/>
          </p:cNvSpPr>
          <p:nvPr/>
        </p:nvSpPr>
        <p:spPr>
          <a:xfrm>
            <a:off x="1958674" y="372052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89C662B-C60A-422A-AA8C-267DD5FB284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2928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동일 내용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롤링되도록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작업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697F89C2-64B3-490F-9BD6-630D49B51255}"/>
              </a:ext>
            </a:extLst>
          </p:cNvPr>
          <p:cNvSpPr/>
          <p:nvPr/>
        </p:nvSpPr>
        <p:spPr bwMode="auto">
          <a:xfrm>
            <a:off x="213815" y="638598"/>
            <a:ext cx="8116453" cy="451961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</a:t>
            </a:r>
          </a:p>
        </p:txBody>
      </p:sp>
    </p:spTree>
    <p:extLst>
      <p:ext uri="{BB962C8B-B14F-4D97-AF65-F5344CB8AC3E}">
        <p14:creationId xmlns:p14="http://schemas.microsoft.com/office/powerpoint/2010/main" val="342961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DAD2A9-DB0B-4D46-A9CF-85B7A0ADF851}"/>
              </a:ext>
            </a:extLst>
          </p:cNvPr>
          <p:cNvSpPr/>
          <p:nvPr/>
        </p:nvSpPr>
        <p:spPr>
          <a:xfrm>
            <a:off x="3368824" y="829765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74D46-7E31-4ADA-8C73-FA0C205231A3}"/>
              </a:ext>
            </a:extLst>
          </p:cNvPr>
          <p:cNvSpPr txBox="1"/>
          <p:nvPr/>
        </p:nvSpPr>
        <p:spPr>
          <a:xfrm>
            <a:off x="3378381" y="9813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메이저 의대 합격자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06C4667-6A1D-4474-8EF3-DF8DA86FF7BA}"/>
              </a:ext>
            </a:extLst>
          </p:cNvPr>
          <p:cNvSpPr/>
          <p:nvPr/>
        </p:nvSpPr>
        <p:spPr>
          <a:xfrm>
            <a:off x="5619648" y="829765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8F2782-2883-406F-AA4A-3A492E155439}"/>
              </a:ext>
            </a:extLst>
          </p:cNvPr>
          <p:cNvSpPr/>
          <p:nvPr/>
        </p:nvSpPr>
        <p:spPr>
          <a:xfrm>
            <a:off x="550974" y="829765"/>
            <a:ext cx="2160000" cy="241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8C3871-BCFD-427D-AFE6-9C6B9D8BAE38}"/>
              </a:ext>
            </a:extLst>
          </p:cNvPr>
          <p:cNvSpPr txBox="1"/>
          <p:nvPr/>
        </p:nvSpPr>
        <p:spPr>
          <a:xfrm>
            <a:off x="560531" y="9813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서울대 의예과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143771-E9B3-47C4-88C6-F595ABBF3F7C}"/>
              </a:ext>
            </a:extLst>
          </p:cNvPr>
          <p:cNvSpPr txBox="1"/>
          <p:nvPr/>
        </p:nvSpPr>
        <p:spPr>
          <a:xfrm>
            <a:off x="5635003" y="9813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>
                <a:latin typeface="+mn-ea"/>
                <a:ea typeface="+mn-ea"/>
              </a:rPr>
              <a:t>2023</a:t>
            </a:r>
            <a:r>
              <a:rPr lang="ko-KR" altLang="en-US" sz="1000" spc="-100" dirty="0">
                <a:latin typeface="+mn-ea"/>
                <a:ea typeface="+mn-ea"/>
              </a:rPr>
              <a:t>학년도 대입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전국 의예과 합격자 역대 최다 배출</a:t>
            </a:r>
            <a:endParaRPr lang="en-US" altLang="ko-KR" sz="1000" b="1" spc="-100" baseline="30000" dirty="0">
              <a:latin typeface="+mn-ea"/>
              <a:ea typeface="+mn-ea"/>
            </a:endParaRPr>
          </a:p>
        </p:txBody>
      </p:sp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E1E68E02-B462-4489-8141-55EF50B3300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91775" y="1379182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9145DE-8740-43BE-A04C-475A8BF53E36}"/>
              </a:ext>
            </a:extLst>
          </p:cNvPr>
          <p:cNvSpPr/>
          <p:nvPr/>
        </p:nvSpPr>
        <p:spPr>
          <a:xfrm>
            <a:off x="279964" y="3481844"/>
            <a:ext cx="2946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2020-2023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러셀에서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배출한 서울대 의예과 합격자 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최다 배출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단과 수강생 제외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복수대학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합격자 포함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 (2023-02-28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2018-2023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러셀에서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배출한 메이저 의대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전국 의예과 합격자 수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학년도 최다 배출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단과 수강생 제외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복수대학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합격자 포함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 (2023-02-28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기준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700" spc="-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2547FF0-8A31-439A-B3A3-957D52037532}"/>
              </a:ext>
            </a:extLst>
          </p:cNvPr>
          <p:cNvSpPr/>
          <p:nvPr/>
        </p:nvSpPr>
        <p:spPr>
          <a:xfrm>
            <a:off x="501789" y="786378"/>
            <a:ext cx="7403539" cy="25188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855BBF-A307-44A6-B29C-04DE7A029DF5}"/>
              </a:ext>
            </a:extLst>
          </p:cNvPr>
          <p:cNvSpPr/>
          <p:nvPr/>
        </p:nvSpPr>
        <p:spPr>
          <a:xfrm>
            <a:off x="429638" y="71017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3508BE30-FA03-47ED-B788-743925D99C1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409232" y="1379182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DBE29401-D588-4F65-9915-A000E6207C8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651092" y="1374377"/>
          <a:ext cx="2088000" cy="18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오른쪽 화살표 39">
            <a:extLst>
              <a:ext uri="{FF2B5EF4-FFF2-40B4-BE49-F238E27FC236}">
                <a16:creationId xmlns:a16="http://schemas.microsoft.com/office/drawing/2014/main" id="{447C23EB-4566-4851-A24E-296458696140}"/>
              </a:ext>
            </a:extLst>
          </p:cNvPr>
          <p:cNvSpPr/>
          <p:nvPr/>
        </p:nvSpPr>
        <p:spPr>
          <a:xfrm rot="20033870">
            <a:off x="3562679" y="1866098"/>
            <a:ext cx="162656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>
            <a:extLst>
              <a:ext uri="{FF2B5EF4-FFF2-40B4-BE49-F238E27FC236}">
                <a16:creationId xmlns:a16="http://schemas.microsoft.com/office/drawing/2014/main" id="{3AAE47C0-AFA9-402D-A7CE-4F0C7534B362}"/>
              </a:ext>
            </a:extLst>
          </p:cNvPr>
          <p:cNvSpPr/>
          <p:nvPr/>
        </p:nvSpPr>
        <p:spPr>
          <a:xfrm rot="20033870">
            <a:off x="5757167" y="1864713"/>
            <a:ext cx="1626569" cy="338891"/>
          </a:xfrm>
          <a:prstGeom prst="rightArrow">
            <a:avLst>
              <a:gd name="adj1" fmla="val 50000"/>
              <a:gd name="adj2" fmla="val 57072"/>
            </a:avLst>
          </a:prstGeom>
          <a:gradFill flip="none" rotWithShape="1">
            <a:gsLst>
              <a:gs pos="0">
                <a:srgbClr val="CCECFF">
                  <a:alpha val="20000"/>
                  <a:lumMod val="40000"/>
                  <a:lumOff val="60000"/>
                </a:srgbClr>
              </a:gs>
              <a:gs pos="100000">
                <a:srgbClr val="6699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2276A2-3F2F-4D73-BBAC-D990EFBD59B0}"/>
              </a:ext>
            </a:extLst>
          </p:cNvPr>
          <p:cNvSpPr/>
          <p:nvPr/>
        </p:nvSpPr>
        <p:spPr>
          <a:xfrm>
            <a:off x="213815" y="620686"/>
            <a:ext cx="3012579" cy="604867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Fill">
            <a:extLst>
              <a:ext uri="{FF2B5EF4-FFF2-40B4-BE49-F238E27FC236}">
                <a16:creationId xmlns:a16="http://schemas.microsoft.com/office/drawing/2014/main" id="{6EDD1402-5ECD-4B4C-AEAF-03B18D824D94}"/>
              </a:ext>
            </a:extLst>
          </p:cNvPr>
          <p:cNvSpPr>
            <a:spLocks/>
          </p:cNvSpPr>
          <p:nvPr/>
        </p:nvSpPr>
        <p:spPr bwMode="auto">
          <a:xfrm rot="5400000">
            <a:off x="1576459" y="569674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2" name="순서도: 수행의 시작/종료 51">
            <a:extLst>
              <a:ext uri="{FF2B5EF4-FFF2-40B4-BE49-F238E27FC236}">
                <a16:creationId xmlns:a16="http://schemas.microsoft.com/office/drawing/2014/main" id="{99A959AA-45D0-4874-A14F-5A32291448BE}"/>
              </a:ext>
            </a:extLst>
          </p:cNvPr>
          <p:cNvSpPr/>
          <p:nvPr/>
        </p:nvSpPr>
        <p:spPr>
          <a:xfrm>
            <a:off x="1568624" y="3356992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B9C48F5-15EE-42A6-B96C-9FDFB0D3C605}"/>
              </a:ext>
            </a:extLst>
          </p:cNvPr>
          <p:cNvSpPr>
            <a:spLocks noChangeAspect="1"/>
          </p:cNvSpPr>
          <p:nvPr/>
        </p:nvSpPr>
        <p:spPr>
          <a:xfrm>
            <a:off x="1781388" y="335699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575583D-367C-4244-B965-E48FFFECF3C7}"/>
              </a:ext>
            </a:extLst>
          </p:cNvPr>
          <p:cNvSpPr>
            <a:spLocks noChangeAspect="1"/>
          </p:cNvSpPr>
          <p:nvPr/>
        </p:nvSpPr>
        <p:spPr>
          <a:xfrm>
            <a:off x="1864997" y="335699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782BB7-5EF0-460D-AF18-CF7A34093266}"/>
              </a:ext>
            </a:extLst>
          </p:cNvPr>
          <p:cNvSpPr/>
          <p:nvPr/>
        </p:nvSpPr>
        <p:spPr>
          <a:xfrm>
            <a:off x="243822" y="4231464"/>
            <a:ext cx="294643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0D85A2-3EEB-4377-AE1F-12433D905E86}"/>
              </a:ext>
            </a:extLst>
          </p:cNvPr>
          <p:cNvSpPr/>
          <p:nvPr/>
        </p:nvSpPr>
        <p:spPr>
          <a:xfrm>
            <a:off x="117260" y="523477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학원에 공부를 잘하고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열심히 하는 친구들이 많아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면학분위기가 잘 조성되어 있어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2F338E1-97B3-42C3-8C9F-EA0373248BEF}"/>
              </a:ext>
            </a:extLst>
          </p:cNvPr>
          <p:cNvSpPr/>
          <p:nvPr/>
        </p:nvSpPr>
        <p:spPr>
          <a:xfrm>
            <a:off x="56456" y="431144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9BEE846-4047-4519-B337-0998F623CC32}"/>
              </a:ext>
            </a:extLst>
          </p:cNvPr>
          <p:cNvSpPr/>
          <p:nvPr/>
        </p:nvSpPr>
        <p:spPr>
          <a:xfrm>
            <a:off x="252911" y="5630745"/>
            <a:ext cx="2937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면학분위기입니다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학생들이 열심히 공부하니 자극도 받고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생활패턴을 보고 배울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시간표에 맞춰서 생활할 수 있게 지도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해주는 것이 가장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2022731-C75C-4992-AF29-0995724A69A0}"/>
              </a:ext>
            </a:extLst>
          </p:cNvPr>
          <p:cNvGrpSpPr/>
          <p:nvPr/>
        </p:nvGrpSpPr>
        <p:grpSpPr>
          <a:xfrm>
            <a:off x="1062138" y="4705309"/>
            <a:ext cx="1368611" cy="461665"/>
            <a:chOff x="1673192" y="1029594"/>
            <a:chExt cx="1368611" cy="461665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796D249-DE21-4E79-BC52-D0E1401FDDE9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298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C161242-8AAC-4404-A9FD-D9C2CD8AC419}"/>
                </a:ext>
              </a:extLst>
            </p:cNvPr>
            <p:cNvSpPr/>
            <p:nvPr/>
          </p:nvSpPr>
          <p:spPr bwMode="auto">
            <a:xfrm>
              <a:off x="275380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93.3%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8" name="화살표: 오른쪽으로 구부러짐 77">
            <a:extLst>
              <a:ext uri="{FF2B5EF4-FFF2-40B4-BE49-F238E27FC236}">
                <a16:creationId xmlns:a16="http://schemas.microsoft.com/office/drawing/2014/main" id="{88455BF5-D8F5-404A-8FE3-B98288A752D1}"/>
              </a:ext>
            </a:extLst>
          </p:cNvPr>
          <p:cNvSpPr/>
          <p:nvPr/>
        </p:nvSpPr>
        <p:spPr bwMode="auto">
          <a:xfrm rot="11713850">
            <a:off x="1914650" y="4778096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037E7C-5DE7-4809-8A22-2AA26D33126D}"/>
              </a:ext>
            </a:extLst>
          </p:cNvPr>
          <p:cNvSpPr/>
          <p:nvPr/>
        </p:nvSpPr>
        <p:spPr>
          <a:xfrm>
            <a:off x="212342" y="4138520"/>
            <a:ext cx="3017420" cy="22203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038D00-521C-4758-A894-C4EEF54F4D52}"/>
              </a:ext>
            </a:extLst>
          </p:cNvPr>
          <p:cNvSpPr/>
          <p:nvPr/>
        </p:nvSpPr>
        <p:spPr>
          <a:xfrm>
            <a:off x="140190" y="40623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6A1CA11-6631-45B7-878D-2575E7C21BC3}"/>
              </a:ext>
            </a:extLst>
          </p:cNvPr>
          <p:cNvGrpSpPr/>
          <p:nvPr/>
        </p:nvGrpSpPr>
        <p:grpSpPr>
          <a:xfrm>
            <a:off x="264731" y="6513604"/>
            <a:ext cx="2865324" cy="70838"/>
            <a:chOff x="4016896" y="2994487"/>
            <a:chExt cx="2865324" cy="125492"/>
          </a:xfrm>
        </p:grpSpPr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D40E1D2-654F-4CAA-AFE5-A6F87AEA1C77}"/>
                </a:ext>
              </a:extLst>
            </p:cNvPr>
            <p:cNvSpPr/>
            <p:nvPr/>
          </p:nvSpPr>
          <p:spPr bwMode="auto">
            <a:xfrm>
              <a:off x="4019009" y="2994487"/>
              <a:ext cx="2863211" cy="1254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7D72BF66-DCDB-406A-AF03-79B94D490EBB}"/>
                </a:ext>
              </a:extLst>
            </p:cNvPr>
            <p:cNvSpPr/>
            <p:nvPr/>
          </p:nvSpPr>
          <p:spPr bwMode="auto">
            <a:xfrm>
              <a:off x="4016896" y="2994487"/>
              <a:ext cx="319758" cy="12549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C54A728-F230-401C-9302-A212A44AC896}"/>
              </a:ext>
            </a:extLst>
          </p:cNvPr>
          <p:cNvSpPr/>
          <p:nvPr/>
        </p:nvSpPr>
        <p:spPr>
          <a:xfrm>
            <a:off x="159817" y="64158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319DA19-5811-49B0-8DD1-294CA6E4ED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2928" y="211913"/>
          <a:ext cx="1800000" cy="1769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동일 내용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롤링되도록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작업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후기 영역 자동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후기는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28~29p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823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하단에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Bar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형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인디케이터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81560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3B669FC2-8307-4780-8036-29C13CD27D99}"/>
              </a:ext>
            </a:extLst>
          </p:cNvPr>
          <p:cNvSpPr/>
          <p:nvPr/>
        </p:nvSpPr>
        <p:spPr bwMode="auto">
          <a:xfrm>
            <a:off x="213815" y="638598"/>
            <a:ext cx="8116453" cy="621940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</a:t>
            </a:r>
          </a:p>
        </p:txBody>
      </p:sp>
    </p:spTree>
    <p:extLst>
      <p:ext uri="{BB962C8B-B14F-4D97-AF65-F5344CB8AC3E}">
        <p14:creationId xmlns:p14="http://schemas.microsoft.com/office/powerpoint/2010/main" val="4294059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B737DB-E7C8-4897-B1C5-AFB84D47DB51}"/>
              </a:ext>
            </a:extLst>
          </p:cNvPr>
          <p:cNvSpPr/>
          <p:nvPr/>
        </p:nvSpPr>
        <p:spPr>
          <a:xfrm>
            <a:off x="246205" y="287206"/>
            <a:ext cx="292286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D3D009-AA38-4A86-95BC-7DA150970DAD}"/>
              </a:ext>
            </a:extLst>
          </p:cNvPr>
          <p:cNvSpPr/>
          <p:nvPr/>
        </p:nvSpPr>
        <p:spPr>
          <a:xfrm>
            <a:off x="51269" y="1302344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단과 강의실과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자습전용관의 거리가 가까웠고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개인의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자습시간이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보장되는 곳이었기 때문입니다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6EF3AA-A175-4165-BB11-E60723BD2F6A}"/>
              </a:ext>
            </a:extLst>
          </p:cNvPr>
          <p:cNvSpPr/>
          <p:nvPr/>
        </p:nvSpPr>
        <p:spPr>
          <a:xfrm>
            <a:off x="38129" y="367183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대치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양선호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E78AE5-B815-432D-AD35-3C60B60E9884}"/>
              </a:ext>
            </a:extLst>
          </p:cNvPr>
          <p:cNvSpPr/>
          <p:nvPr/>
        </p:nvSpPr>
        <p:spPr>
          <a:xfrm>
            <a:off x="255295" y="1686487"/>
            <a:ext cx="2971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개인적으로 공부란 혼자서 하는 것이 중요하다고 생각하는 편인데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러셀은 다른 곳보다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시간의 자율성이 높아서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늘릴 수 있었기 때문입니다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92F682-7F8F-4302-B6C5-04F1D28D5582}"/>
              </a:ext>
            </a:extLst>
          </p:cNvPr>
          <p:cNvGrpSpPr/>
          <p:nvPr/>
        </p:nvGrpSpPr>
        <p:grpSpPr>
          <a:xfrm>
            <a:off x="1043811" y="761051"/>
            <a:ext cx="1411874" cy="461665"/>
            <a:chOff x="1673192" y="1029594"/>
            <a:chExt cx="1411874" cy="46166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B8C706-F1BC-41F6-B892-99B8CB15ED38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294.5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5827967-D3B6-4E57-BE18-05EE17A849B9}"/>
                </a:ext>
              </a:extLst>
            </p:cNvPr>
            <p:cNvSpPr/>
            <p:nvPr/>
          </p:nvSpPr>
          <p:spPr bwMode="auto">
            <a:xfrm>
              <a:off x="279706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94.2%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D3C3C2-5310-46B7-8E7A-95A2CC0C3C6F}"/>
              </a:ext>
            </a:extLst>
          </p:cNvPr>
          <p:cNvSpPr/>
          <p:nvPr/>
        </p:nvSpPr>
        <p:spPr>
          <a:xfrm>
            <a:off x="250751" y="2371958"/>
            <a:ext cx="29228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7B311F-DB92-43E8-B02A-18E8CCF5E0B6}"/>
              </a:ext>
            </a:extLst>
          </p:cNvPr>
          <p:cNvSpPr/>
          <p:nvPr/>
        </p:nvSpPr>
        <p:spPr>
          <a:xfrm>
            <a:off x="69596" y="338709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“원하는 만큼의 수업만 들을 수 있다는 점에서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러셀을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29A7E9-D276-463B-957A-7EB4F24984A2}"/>
              </a:ext>
            </a:extLst>
          </p:cNvPr>
          <p:cNvSpPr/>
          <p:nvPr/>
        </p:nvSpPr>
        <p:spPr>
          <a:xfrm>
            <a:off x="56456" y="245193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인문계열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목동 최은영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802271-6DA9-48D6-A957-ADD591449536}"/>
              </a:ext>
            </a:extLst>
          </p:cNvPr>
          <p:cNvSpPr/>
          <p:nvPr/>
        </p:nvSpPr>
        <p:spPr>
          <a:xfrm>
            <a:off x="259839" y="3771239"/>
            <a:ext cx="30034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“저는 수업을 듣기보다 자습을 선호하는 편인데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자습시간을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확보할 수 있어서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하루를 능동적으로 구성할 수 있어서 그때그때 제게 필요한 학습을 충분히 할 수 있었고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효율적으로 공부할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89BF22-BE22-4679-A527-0D684799E19C}"/>
              </a:ext>
            </a:extLst>
          </p:cNvPr>
          <p:cNvGrpSpPr/>
          <p:nvPr/>
        </p:nvGrpSpPr>
        <p:grpSpPr>
          <a:xfrm>
            <a:off x="1062138" y="2845803"/>
            <a:ext cx="1440619" cy="461665"/>
            <a:chOff x="1673192" y="1029594"/>
            <a:chExt cx="1440619" cy="46166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F5F7BCD-4CAB-4A02-9AD1-3E945248C3C9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227.5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66896CF-AE62-40D9-8F7B-42724A244BE1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88.3%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085C71-9F51-4E7A-86D6-47D4C50FA7F6}"/>
              </a:ext>
            </a:extLst>
          </p:cNvPr>
          <p:cNvSpPr/>
          <p:nvPr/>
        </p:nvSpPr>
        <p:spPr>
          <a:xfrm>
            <a:off x="255296" y="4448177"/>
            <a:ext cx="2922860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E03E989-B740-49DB-97F3-C56E090F8174}"/>
              </a:ext>
            </a:extLst>
          </p:cNvPr>
          <p:cNvSpPr/>
          <p:nvPr/>
        </p:nvSpPr>
        <p:spPr>
          <a:xfrm>
            <a:off x="69596" y="5463315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면학분위기와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장학혜택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등을 전반적으로 고려했을 때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어느 한 부분 부족한 것이 없어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BC0156-3BE9-47FC-90C7-2D117A8A39DA}"/>
              </a:ext>
            </a:extLst>
          </p:cNvPr>
          <p:cNvSpPr/>
          <p:nvPr/>
        </p:nvSpPr>
        <p:spPr>
          <a:xfrm>
            <a:off x="56456" y="4528154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건축공학과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김도현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DC0313-1C70-4D01-A552-444C33135747}"/>
              </a:ext>
            </a:extLst>
          </p:cNvPr>
          <p:cNvSpPr/>
          <p:nvPr/>
        </p:nvSpPr>
        <p:spPr>
          <a:xfrm>
            <a:off x="264384" y="5847458"/>
            <a:ext cx="2938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개방형 구조로 되어 있어 딴짓을 덜하게 되어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책상과 의자가 넓고 좋아 모의고사를 올려놓고도 자리가 부족하지 않은 점도 큰 장점입니다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시설만큼은 스트레스 하나도 안 받도록 세심하게 배려한 부분이 보였습니다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330AE6-9DA1-4A5C-823F-1552131F2F1A}"/>
              </a:ext>
            </a:extLst>
          </p:cNvPr>
          <p:cNvGrpSpPr/>
          <p:nvPr/>
        </p:nvGrpSpPr>
        <p:grpSpPr>
          <a:xfrm>
            <a:off x="1062138" y="4922022"/>
            <a:ext cx="1483882" cy="461665"/>
            <a:chOff x="1673192" y="1029594"/>
            <a:chExt cx="1483882" cy="46166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C333E01-3CE9-4BEB-AE17-3638E3A1964C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271.5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2FE8E3-42A4-4DC2-A7AD-79DC9DDE4698}"/>
                </a:ext>
              </a:extLst>
            </p:cNvPr>
            <p:cNvSpPr/>
            <p:nvPr/>
          </p:nvSpPr>
          <p:spPr bwMode="auto">
            <a:xfrm>
              <a:off x="286907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47.4%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5881A6-B104-4F33-A131-31C05D4952D0}"/>
              </a:ext>
            </a:extLst>
          </p:cNvPr>
          <p:cNvSpPr/>
          <p:nvPr/>
        </p:nvSpPr>
        <p:spPr>
          <a:xfrm>
            <a:off x="3397667" y="285932"/>
            <a:ext cx="292348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CBD0140-C72A-45BC-AC6B-BB47CEA9C407}"/>
              </a:ext>
            </a:extLst>
          </p:cNvPr>
          <p:cNvSpPr/>
          <p:nvPr/>
        </p:nvSpPr>
        <p:spPr>
          <a:xfrm>
            <a:off x="3237948" y="1301070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“러셀은 가장 높은 성적대의 학생들이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모여 있는 곳이라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5BCB8A1-FD13-440F-87A6-B9BF2161C0BC}"/>
              </a:ext>
            </a:extLst>
          </p:cNvPr>
          <p:cNvSpPr/>
          <p:nvPr/>
        </p:nvSpPr>
        <p:spPr>
          <a:xfrm>
            <a:off x="3224808" y="36590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중앙대학교 의학부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김상범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BA2B2A-E864-4D81-BFEA-360789ED8AD1}"/>
              </a:ext>
            </a:extLst>
          </p:cNvPr>
          <p:cNvSpPr/>
          <p:nvPr/>
        </p:nvSpPr>
        <p:spPr>
          <a:xfrm>
            <a:off x="3406757" y="1685213"/>
            <a:ext cx="2969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탁 트인 책상 구조 덕분에 옆자리 친구가 바로 보이는 점이 매우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반 친구가 옆자리에 앉아 열심히 공부하는 모습이 실시간으로 노출되어 집중력이 흐트러지거나 졸릴 때 옆자리 친구를 보며 자극을 받을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A189B9B-CA37-476C-949C-E53D33A4D06F}"/>
              </a:ext>
            </a:extLst>
          </p:cNvPr>
          <p:cNvGrpSpPr/>
          <p:nvPr/>
        </p:nvGrpSpPr>
        <p:grpSpPr>
          <a:xfrm>
            <a:off x="4230490" y="759777"/>
            <a:ext cx="1368611" cy="461665"/>
            <a:chOff x="1673192" y="1029594"/>
            <a:chExt cx="1368611" cy="46166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3B40D78-5CE7-4165-86E8-5650A303E6E3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E5DDCBA-F35E-4330-A926-6D4261EC8A01}"/>
                </a:ext>
              </a:extLst>
            </p:cNvPr>
            <p:cNvSpPr/>
            <p:nvPr/>
          </p:nvSpPr>
          <p:spPr bwMode="auto">
            <a:xfrm>
              <a:off x="2753803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71.4%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80DD691-0917-4992-9277-A9CD41B90EA6}"/>
              </a:ext>
            </a:extLst>
          </p:cNvPr>
          <p:cNvSpPr/>
          <p:nvPr/>
        </p:nvSpPr>
        <p:spPr>
          <a:xfrm>
            <a:off x="3397669" y="2374874"/>
            <a:ext cx="2923484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1025E89-3944-4E33-9A8D-089841450B20}"/>
              </a:ext>
            </a:extLst>
          </p:cNvPr>
          <p:cNvSpPr/>
          <p:nvPr/>
        </p:nvSpPr>
        <p:spPr>
          <a:xfrm>
            <a:off x="3237948" y="3390012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의지가 약한 편이라 학습 관리를 철저히 해주는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등록하였습니다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3B9A3A-9FD9-4EC7-BBC4-794EC8352723}"/>
              </a:ext>
            </a:extLst>
          </p:cNvPr>
          <p:cNvSpPr/>
          <p:nvPr/>
        </p:nvSpPr>
        <p:spPr>
          <a:xfrm>
            <a:off x="3224808" y="245485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이화여자대학교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약학과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영통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김채연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34DB0-F849-4240-A00B-FDE2190C8A5C}"/>
              </a:ext>
            </a:extLst>
          </p:cNvPr>
          <p:cNvSpPr/>
          <p:nvPr/>
        </p:nvSpPr>
        <p:spPr>
          <a:xfrm>
            <a:off x="3406758" y="3774155"/>
            <a:ext cx="2923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러셀의 장점은 학생들이 공부를 잘할 수 있도록 관리를 잘해준다는 것입니다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늘어지지 않고 표준 시간표대로 규칙적으로 공부할 수 있었던 점이 좋았고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선생님들께서 바자관 안을 계속 점검하면서 공부에 방해되는 요소들을 해결해 주셔서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D2F07A7-27E5-4026-9859-CCC396C0F63B}"/>
              </a:ext>
            </a:extLst>
          </p:cNvPr>
          <p:cNvGrpSpPr/>
          <p:nvPr/>
        </p:nvGrpSpPr>
        <p:grpSpPr>
          <a:xfrm>
            <a:off x="4230490" y="2848719"/>
            <a:ext cx="1411874" cy="461665"/>
            <a:chOff x="1673192" y="1029594"/>
            <a:chExt cx="1411874" cy="46166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EB0486E-3F72-4328-98E5-BD57B1C2D75B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292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281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390C40-E061-423E-9749-E8162769ACC4}"/>
                </a:ext>
              </a:extLst>
            </p:cNvPr>
            <p:cNvSpPr/>
            <p:nvPr/>
          </p:nvSpPr>
          <p:spPr bwMode="auto">
            <a:xfrm>
              <a:off x="2797066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57.9%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74" name="화살표: 오른쪽으로 구부러짐 73">
            <a:extLst>
              <a:ext uri="{FF2B5EF4-FFF2-40B4-BE49-F238E27FC236}">
                <a16:creationId xmlns:a16="http://schemas.microsoft.com/office/drawing/2014/main" id="{30EF4067-A5B9-451E-9D02-BEB75FDC91E9}"/>
              </a:ext>
            </a:extLst>
          </p:cNvPr>
          <p:cNvSpPr/>
          <p:nvPr/>
        </p:nvSpPr>
        <p:spPr bwMode="auto">
          <a:xfrm rot="11713850">
            <a:off x="1940360" y="848759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화살표: 오른쪽으로 구부러짐 74">
            <a:extLst>
              <a:ext uri="{FF2B5EF4-FFF2-40B4-BE49-F238E27FC236}">
                <a16:creationId xmlns:a16="http://schemas.microsoft.com/office/drawing/2014/main" id="{D05338B6-F86B-4B41-B4D0-4AF9C6861290}"/>
              </a:ext>
            </a:extLst>
          </p:cNvPr>
          <p:cNvSpPr/>
          <p:nvPr/>
        </p:nvSpPr>
        <p:spPr bwMode="auto">
          <a:xfrm rot="11713850">
            <a:off x="1984246" y="290740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화살표: 오른쪽으로 구부러짐 75">
            <a:extLst>
              <a:ext uri="{FF2B5EF4-FFF2-40B4-BE49-F238E27FC236}">
                <a16:creationId xmlns:a16="http://schemas.microsoft.com/office/drawing/2014/main" id="{AB820C86-5C6C-43FC-A356-D7BE90AC6120}"/>
              </a:ext>
            </a:extLst>
          </p:cNvPr>
          <p:cNvSpPr/>
          <p:nvPr/>
        </p:nvSpPr>
        <p:spPr bwMode="auto">
          <a:xfrm rot="11713850">
            <a:off x="2028283" y="499854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화살표: 오른쪽으로 구부러짐 76">
            <a:extLst>
              <a:ext uri="{FF2B5EF4-FFF2-40B4-BE49-F238E27FC236}">
                <a16:creationId xmlns:a16="http://schemas.microsoft.com/office/drawing/2014/main" id="{CFF80224-EA25-40B7-B33F-C48886DABD59}"/>
              </a:ext>
            </a:extLst>
          </p:cNvPr>
          <p:cNvSpPr/>
          <p:nvPr/>
        </p:nvSpPr>
        <p:spPr bwMode="auto">
          <a:xfrm rot="11713850">
            <a:off x="5073637" y="82832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화살표: 오른쪽으로 구부러짐 77">
            <a:extLst>
              <a:ext uri="{FF2B5EF4-FFF2-40B4-BE49-F238E27FC236}">
                <a16:creationId xmlns:a16="http://schemas.microsoft.com/office/drawing/2014/main" id="{6CE6AA69-99D8-4F80-A32D-F9B04F182918}"/>
              </a:ext>
            </a:extLst>
          </p:cNvPr>
          <p:cNvSpPr/>
          <p:nvPr/>
        </p:nvSpPr>
        <p:spPr bwMode="auto">
          <a:xfrm rot="11713850">
            <a:off x="5117674" y="293218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262866"/>
            <a:ext cx="3012579" cy="64785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0196E5-5B53-4C91-84A9-4E89716FA5E9}"/>
              </a:ext>
            </a:extLst>
          </p:cNvPr>
          <p:cNvSpPr/>
          <p:nvPr/>
        </p:nvSpPr>
        <p:spPr>
          <a:xfrm>
            <a:off x="3363409" y="262867"/>
            <a:ext cx="3012579" cy="6478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49CCC32-DCEF-41D6-9D91-9ACB30815441}"/>
              </a:ext>
            </a:extLst>
          </p:cNvPr>
          <p:cNvSpPr/>
          <p:nvPr/>
        </p:nvSpPr>
        <p:spPr>
          <a:xfrm>
            <a:off x="3397667" y="4452954"/>
            <a:ext cx="2923485" cy="21191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E4C6D2-E072-4594-8765-0702274EB250}"/>
              </a:ext>
            </a:extLst>
          </p:cNvPr>
          <p:cNvSpPr/>
          <p:nvPr/>
        </p:nvSpPr>
        <p:spPr>
          <a:xfrm>
            <a:off x="3193583" y="5466944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러셀은 정해진 의무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자습시간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외에도 아침에 일찍 등원하거나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심야자습을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할 수 있어서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CD55058-41C0-4093-A6BF-C24D3B1C63BF}"/>
              </a:ext>
            </a:extLst>
          </p:cNvPr>
          <p:cNvSpPr/>
          <p:nvPr/>
        </p:nvSpPr>
        <p:spPr>
          <a:xfrm>
            <a:off x="3224808" y="453293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원광대학교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한의예과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중계 민지우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2933D04-6836-449F-9AEE-99A4B193F2DC}"/>
              </a:ext>
            </a:extLst>
          </p:cNvPr>
          <p:cNvSpPr/>
          <p:nvPr/>
        </p:nvSpPr>
        <p:spPr>
          <a:xfrm>
            <a:off x="3406757" y="5852235"/>
            <a:ext cx="2842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수능처럼 하루 종일 모의고사를 볼 수 있는 기회가 많지 않은데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러셀은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메대프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뿐만 아니라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퀄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모의고사 등으로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주에 한 번씩 그런 기회를 마련해 주어서 좋았습니다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제가 속했던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반의 장학 제도 조건 덕분에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수험생활이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지칠 때 다시금 의욕을 되찾았습니다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4368B29-6DD4-474F-A9B3-F54E9E4827D4}"/>
              </a:ext>
            </a:extLst>
          </p:cNvPr>
          <p:cNvGrpSpPr/>
          <p:nvPr/>
        </p:nvGrpSpPr>
        <p:grpSpPr>
          <a:xfrm>
            <a:off x="4230490" y="4926799"/>
            <a:ext cx="1440619" cy="461665"/>
            <a:chOff x="1673192" y="1029594"/>
            <a:chExt cx="1440619" cy="461665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35D7899-0AF2-41D2-85B2-31C36823CD00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291.5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280.5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A7C37A5-99E3-42BD-AA51-4ABE53270A84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56.4%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97" name="화살표: 오른쪽으로 구부러짐 96">
            <a:extLst>
              <a:ext uri="{FF2B5EF4-FFF2-40B4-BE49-F238E27FC236}">
                <a16:creationId xmlns:a16="http://schemas.microsoft.com/office/drawing/2014/main" id="{1192FC57-C930-4581-BB0B-A9D5829D4051}"/>
              </a:ext>
            </a:extLst>
          </p:cNvPr>
          <p:cNvSpPr/>
          <p:nvPr/>
        </p:nvSpPr>
        <p:spPr bwMode="auto">
          <a:xfrm rot="11713850">
            <a:off x="5133336" y="4989358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6042B6-A596-48C8-9EDB-370EB1E9DCBB}"/>
              </a:ext>
            </a:extLst>
          </p:cNvPr>
          <p:cNvSpPr/>
          <p:nvPr/>
        </p:nvSpPr>
        <p:spPr bwMode="auto">
          <a:xfrm>
            <a:off x="-9664" y="252530"/>
            <a:ext cx="8116453" cy="660546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</a:t>
            </a: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B2C3A3A2-B953-4891-AAC1-DA78860121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1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49C96C-54AE-4FB8-A4A6-528CA96D72AD}"/>
              </a:ext>
            </a:extLst>
          </p:cNvPr>
          <p:cNvSpPr/>
          <p:nvPr/>
        </p:nvSpPr>
        <p:spPr bwMode="auto">
          <a:xfrm>
            <a:off x="625186" y="1788470"/>
            <a:ext cx="6920102" cy="156852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343" y="1347215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</a:t>
            </a:r>
            <a:r>
              <a:rPr lang="en-US" altLang="ko-KR" sz="1800" b="1" spc="-150" dirty="0">
                <a:latin typeface="+mn-ea"/>
                <a:ea typeface="+mn-ea"/>
              </a:rPr>
              <a:t>CORE </a:t>
            </a:r>
            <a:r>
              <a:rPr lang="ko-KR" altLang="en-US" sz="1800" b="1" spc="-150" dirty="0">
                <a:latin typeface="+mn-ea"/>
                <a:ea typeface="+mn-ea"/>
              </a:rPr>
              <a:t>전주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703344" y="1850971"/>
            <a:ext cx="6624000" cy="1289997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5EC5D4F-6C4D-4837-8512-9BB31359E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181774"/>
              </p:ext>
            </p:extLst>
          </p:nvPr>
        </p:nvGraphicFramePr>
        <p:xfrm>
          <a:off x="882452" y="1988840"/>
          <a:ext cx="1512168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온라인 원서접수 후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사전예약금 납부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AC14452-EDC1-402F-9DEE-E5AC4FAE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18247"/>
              </p:ext>
            </p:extLst>
          </p:nvPr>
        </p:nvGraphicFramePr>
        <p:xfrm>
          <a:off x="2466628" y="1988840"/>
          <a:ext cx="1511647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입학기준 확인 후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성적표 제출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성적표 제출 방식 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b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 안내 예정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BD06529-F650-4FA0-A2A0-44E8AEA6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663099"/>
              </p:ext>
            </p:extLst>
          </p:nvPr>
        </p:nvGraphicFramePr>
        <p:xfrm>
          <a:off x="4050804" y="1988840"/>
          <a:ext cx="1544473" cy="103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0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단과 강의 선택 및 결제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A06777C-8D6A-459B-82B2-4667BA966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999825"/>
              </p:ext>
            </p:extLst>
          </p:nvPr>
        </p:nvGraphicFramePr>
        <p:xfrm>
          <a:off x="5661120" y="1988840"/>
          <a:ext cx="1414020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④ </a:t>
                      </a:r>
                      <a:r>
                        <a:rPr lang="en-US" altLang="ko-KR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1000" b="1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 등록 확인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 bwMode="auto">
          <a:xfrm>
            <a:off x="1083789" y="2565198"/>
            <a:ext cx="1114493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원서접수 </a:t>
            </a:r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594210"/>
              </p:ext>
            </p:extLst>
          </p:nvPr>
        </p:nvGraphicFramePr>
        <p:xfrm>
          <a:off x="57150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전주 모집요강 및 </a:t>
                      </a:r>
                      <a:r>
                        <a:rPr lang="ko-KR" altLang="en-US" sz="1000" b="1" spc="-10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8BC3DC-9FAA-4D02-B89B-B56DE36F1A1E}"/>
              </a:ext>
            </a:extLst>
          </p:cNvPr>
          <p:cNvSpPr/>
          <p:nvPr/>
        </p:nvSpPr>
        <p:spPr>
          <a:xfrm>
            <a:off x="1928521" y="12652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9BAE92-D238-48C2-B22A-8DD7E2D2AC2C}"/>
              </a:ext>
            </a:extLst>
          </p:cNvPr>
          <p:cNvSpPr/>
          <p:nvPr/>
        </p:nvSpPr>
        <p:spPr>
          <a:xfrm>
            <a:off x="625186" y="17747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C98548-6010-4470-8E51-C89630864B9C}"/>
              </a:ext>
            </a:extLst>
          </p:cNvPr>
          <p:cNvSpPr/>
          <p:nvPr/>
        </p:nvSpPr>
        <p:spPr bwMode="auto">
          <a:xfrm>
            <a:off x="1994864" y="1395375"/>
            <a:ext cx="1517976" cy="32117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D6B47AB-E2CB-4443-B41E-38C81B41A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887520"/>
              </p:ext>
            </p:extLst>
          </p:nvPr>
        </p:nvGraphicFramePr>
        <p:xfrm>
          <a:off x="8106000" y="211913"/>
          <a:ext cx="1800000" cy="1152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전주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입학 절차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859983"/>
                  </a:ext>
                </a:extLst>
              </a:tr>
            </a:tbl>
          </a:graphicData>
        </a:graphic>
      </p:graphicFrame>
      <p:sp>
        <p:nvSpPr>
          <p:cNvPr id="18" name="제목 1">
            <a:extLst>
              <a:ext uri="{FF2B5EF4-FFF2-40B4-BE49-F238E27FC236}">
                <a16:creationId xmlns:a16="http://schemas.microsoft.com/office/drawing/2014/main" id="{00005724-4AC3-4295-AB9E-F990487F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247401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31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동일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262866"/>
            <a:ext cx="3012579" cy="647850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0196E5-5B53-4C91-84A9-4E89716FA5E9}"/>
              </a:ext>
            </a:extLst>
          </p:cNvPr>
          <p:cNvSpPr/>
          <p:nvPr/>
        </p:nvSpPr>
        <p:spPr>
          <a:xfrm>
            <a:off x="3363409" y="262867"/>
            <a:ext cx="3012579" cy="45342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F8EA3-5D95-4E54-A6C8-3AF18A9669FC}"/>
              </a:ext>
            </a:extLst>
          </p:cNvPr>
          <p:cNvSpPr/>
          <p:nvPr/>
        </p:nvSpPr>
        <p:spPr>
          <a:xfrm>
            <a:off x="257471" y="295992"/>
            <a:ext cx="292068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B5BAC4A-B87F-44D2-96AA-028BE6FFC2B0}"/>
              </a:ext>
            </a:extLst>
          </p:cNvPr>
          <p:cNvSpPr/>
          <p:nvPr/>
        </p:nvSpPr>
        <p:spPr>
          <a:xfrm>
            <a:off x="351056" y="1245112"/>
            <a:ext cx="2692673" cy="5078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최상위권 학생들에게 단과수강과 자습시간을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자기주도적으로 분배할 수 있게 해준다는 점이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마음에 들어 선택하게 되었습니다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E24624F-FAAD-4F4E-8AF7-CAF491A924CF}"/>
              </a:ext>
            </a:extLst>
          </p:cNvPr>
          <p:cNvSpPr/>
          <p:nvPr/>
        </p:nvSpPr>
        <p:spPr>
          <a:xfrm>
            <a:off x="86948" y="375969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건국대학교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수의예과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평촌 강민석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B0D44E6-4B10-4CCC-BF63-771D6DB8A527}"/>
              </a:ext>
            </a:extLst>
          </p:cNvPr>
          <p:cNvSpPr/>
          <p:nvPr/>
        </p:nvSpPr>
        <p:spPr>
          <a:xfrm>
            <a:off x="242132" y="1762964"/>
            <a:ext cx="2984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담임선생님께서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옆에 위치하고 계셔서 편하게 궁금한 것이나 입시 상담을 받을 수 있었고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무엇보다 편하게 대해 주셔서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장학혜택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덕에 경제적 부담 없이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수능을 한 번 더 볼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67D7472-9B26-4D47-B867-569FC779BF19}"/>
              </a:ext>
            </a:extLst>
          </p:cNvPr>
          <p:cNvGrpSpPr/>
          <p:nvPr/>
        </p:nvGrpSpPr>
        <p:grpSpPr>
          <a:xfrm>
            <a:off x="1092630" y="769837"/>
            <a:ext cx="1483882" cy="461665"/>
            <a:chOff x="1673192" y="1029594"/>
            <a:chExt cx="1483882" cy="46166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4296A7B-7A43-4310-95EE-DFCEAA7F70E7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276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2338F3-4F25-482E-9D3D-F7AE2088DA70}"/>
                </a:ext>
              </a:extLst>
            </p:cNvPr>
            <p:cNvSpPr/>
            <p:nvPr/>
          </p:nvSpPr>
          <p:spPr bwMode="auto">
            <a:xfrm>
              <a:off x="2869074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56.3%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85" name="화살표: 오른쪽으로 구부러짐 84">
            <a:extLst>
              <a:ext uri="{FF2B5EF4-FFF2-40B4-BE49-F238E27FC236}">
                <a16:creationId xmlns:a16="http://schemas.microsoft.com/office/drawing/2014/main" id="{E6894A2B-3678-425B-9A2A-7EC1ABD6CB1A}"/>
              </a:ext>
            </a:extLst>
          </p:cNvPr>
          <p:cNvSpPr/>
          <p:nvPr/>
        </p:nvSpPr>
        <p:spPr bwMode="auto">
          <a:xfrm rot="11713850">
            <a:off x="2039513" y="847317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5385D0A-DEB5-426F-995C-C66A03B386AF}"/>
              </a:ext>
            </a:extLst>
          </p:cNvPr>
          <p:cNvSpPr/>
          <p:nvPr/>
        </p:nvSpPr>
        <p:spPr>
          <a:xfrm>
            <a:off x="257471" y="2381118"/>
            <a:ext cx="292068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AE972D4-35FE-4C48-B898-3A241BD93BD1}"/>
              </a:ext>
            </a:extLst>
          </p:cNvPr>
          <p:cNvSpPr/>
          <p:nvPr/>
        </p:nvSpPr>
        <p:spPr>
          <a:xfrm>
            <a:off x="100088" y="3396256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“고등학교 친구의 추천으로 알게 되었고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부산에서 대입 결과가 가장 좋은 학원이라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C83006-BB07-46BD-9F4D-E37D8435D6A0}"/>
              </a:ext>
            </a:extLst>
          </p:cNvPr>
          <p:cNvSpPr/>
          <p:nvPr/>
        </p:nvSpPr>
        <p:spPr>
          <a:xfrm>
            <a:off x="86948" y="2461095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센텀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김민재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F8BB8F5-F199-408C-8314-5F817385C257}"/>
              </a:ext>
            </a:extLst>
          </p:cNvPr>
          <p:cNvSpPr/>
          <p:nvPr/>
        </p:nvSpPr>
        <p:spPr>
          <a:xfrm>
            <a:off x="266560" y="3780399"/>
            <a:ext cx="2966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바자관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앞에 담임선생님께서 상주해 계시기 때문에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마음이 좀 불편하거나 공부가 잘 안 될 때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담임선생님과 상담하며 큰 도움을 받았습니다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선생님의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조언뿐만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아니라 전년도 합격 선배들의 이야기를 들으며 안정감을 얻을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D335FCD-87E5-41DB-B05B-E62A5C0AD87E}"/>
              </a:ext>
            </a:extLst>
          </p:cNvPr>
          <p:cNvGrpSpPr/>
          <p:nvPr/>
        </p:nvGrpSpPr>
        <p:grpSpPr>
          <a:xfrm>
            <a:off x="1092630" y="2854963"/>
            <a:ext cx="1512627" cy="461665"/>
            <a:chOff x="1673192" y="1029594"/>
            <a:chExt cx="1512627" cy="46166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225ABCD-18C3-4554-9A5F-A9623BA580DD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299.5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282.5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7ED6B56-EB51-43AC-A8DF-CD4AC014047A}"/>
                </a:ext>
              </a:extLst>
            </p:cNvPr>
            <p:cNvSpPr/>
            <p:nvPr/>
          </p:nvSpPr>
          <p:spPr bwMode="auto">
            <a:xfrm>
              <a:off x="2897819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97.1%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006884D-656F-4457-B860-5066D0C6A5F8}"/>
              </a:ext>
            </a:extLst>
          </p:cNvPr>
          <p:cNvGrpSpPr/>
          <p:nvPr/>
        </p:nvGrpSpPr>
        <p:grpSpPr>
          <a:xfrm>
            <a:off x="274100" y="2908781"/>
            <a:ext cx="856365" cy="351291"/>
            <a:chOff x="7662919" y="3502947"/>
            <a:chExt cx="856365" cy="351291"/>
          </a:xfrm>
          <a:solidFill>
            <a:schemeClr val="bg1"/>
          </a:solidFill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515F095-B80E-4AB1-98E8-6BFA859A7E16}"/>
                </a:ext>
              </a:extLst>
            </p:cNvPr>
            <p:cNvSpPr/>
            <p:nvPr/>
          </p:nvSpPr>
          <p:spPr>
            <a:xfrm>
              <a:off x="7772448" y="3532399"/>
              <a:ext cx="649028" cy="2923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ko-KR" altLang="en-US" sz="7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전국 수석</a:t>
              </a:r>
              <a:endParaRPr lang="en-US" altLang="ko-KR" sz="700" b="1" spc="-100" dirty="0">
                <a:solidFill>
                  <a:srgbClr val="AA7A3A"/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(</a:t>
              </a:r>
              <a:r>
                <a:rPr lang="ko-KR" altLang="en-US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자연계 백분위</a:t>
              </a:r>
              <a:r>
                <a:rPr lang="en-US" altLang="ko-KR" sz="600" b="1" spc="-100" dirty="0">
                  <a:solidFill>
                    <a:srgbClr val="AA7A3A"/>
                  </a:solidFill>
                  <a:latin typeface="+mn-ea"/>
                  <a:ea typeface="+mn-ea"/>
                </a:rPr>
                <a:t>)</a:t>
              </a: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DD251C48-0DF5-4F47-BC79-4D6757FCE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393"/>
            <a:stretch/>
          </p:blipFill>
          <p:spPr>
            <a:xfrm>
              <a:off x="8320086" y="3502947"/>
              <a:ext cx="199198" cy="351291"/>
            </a:xfrm>
            <a:prstGeom prst="rect">
              <a:avLst/>
            </a:prstGeom>
            <a:grpFill/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154D1D36-0A84-43D2-A998-C9DB5BC09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BFFFB"/>
                </a:clrFrom>
                <a:clrTo>
                  <a:srgbClr val="FBFFFB">
                    <a:alpha val="0"/>
                  </a:srgbClr>
                </a:clrTo>
              </a:clrChange>
            </a:blip>
            <a:srcRect r="70780"/>
            <a:stretch/>
          </p:blipFill>
          <p:spPr>
            <a:xfrm>
              <a:off x="7662919" y="3502947"/>
              <a:ext cx="218752" cy="351291"/>
            </a:xfrm>
            <a:prstGeom prst="rect">
              <a:avLst/>
            </a:prstGeom>
            <a:grpFill/>
          </p:spPr>
        </p:pic>
      </p:grpSp>
      <p:sp>
        <p:nvSpPr>
          <p:cNvPr id="106" name="화살표: 오른쪽으로 구부러짐 105">
            <a:extLst>
              <a:ext uri="{FF2B5EF4-FFF2-40B4-BE49-F238E27FC236}">
                <a16:creationId xmlns:a16="http://schemas.microsoft.com/office/drawing/2014/main" id="{E77AED3A-D1A3-44A1-9471-94E1535217CD}"/>
              </a:ext>
            </a:extLst>
          </p:cNvPr>
          <p:cNvSpPr/>
          <p:nvPr/>
        </p:nvSpPr>
        <p:spPr bwMode="auto">
          <a:xfrm rot="11713850">
            <a:off x="2065072" y="290634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C9C9C0E-2C45-4AB1-88AB-4F1F1C50F2DE}"/>
              </a:ext>
            </a:extLst>
          </p:cNvPr>
          <p:cNvSpPr/>
          <p:nvPr/>
        </p:nvSpPr>
        <p:spPr>
          <a:xfrm>
            <a:off x="260327" y="4482806"/>
            <a:ext cx="2917830" cy="21581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F796F5-3891-4C5C-9AC2-EA432B25AF43}"/>
              </a:ext>
            </a:extLst>
          </p:cNvPr>
          <p:cNvSpPr/>
          <p:nvPr/>
        </p:nvSpPr>
        <p:spPr>
          <a:xfrm>
            <a:off x="69596" y="5497944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재수를 위해 타지로 나가는 것이 큰 부담이었는데 러셀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CORE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생겨서 다행히 광주에서 재수생활을 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94117-2730-4F97-9F03-B84B8DA9B7A4}"/>
              </a:ext>
            </a:extLst>
          </p:cNvPr>
          <p:cNvSpPr/>
          <p:nvPr/>
        </p:nvSpPr>
        <p:spPr>
          <a:xfrm>
            <a:off x="56456" y="4562783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자유전공학부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광주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백장운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243C528-10D0-4D38-975A-F0680C2EAC19}"/>
              </a:ext>
            </a:extLst>
          </p:cNvPr>
          <p:cNvSpPr/>
          <p:nvPr/>
        </p:nvSpPr>
        <p:spPr>
          <a:xfrm>
            <a:off x="269416" y="5882087"/>
            <a:ext cx="2963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모의고사 후 스스로 총평을 작성하도록 한 것이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 노트 정리 시에 아주 도움이 되었습니다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급식이 맛있었고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수업이 아주 가까워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승강반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제도 또한 도움이 되었습니다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중반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동기부여를 살짝 잃으려고 할 때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승반을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향한 욕구가 그것을 대체했습니다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3741BD2-5614-466E-8A77-F2D4C3E7D918}"/>
              </a:ext>
            </a:extLst>
          </p:cNvPr>
          <p:cNvGrpSpPr/>
          <p:nvPr/>
        </p:nvGrpSpPr>
        <p:grpSpPr>
          <a:xfrm>
            <a:off x="1062138" y="4956651"/>
            <a:ext cx="1458715" cy="461665"/>
            <a:chOff x="1673192" y="1029594"/>
            <a:chExt cx="1458715" cy="461665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79F192-ADA6-4968-96A6-68A4A757E51A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296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259.5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E8C0E7EC-4A60-472A-A145-66573EFA31F6}"/>
                </a:ext>
              </a:extLst>
            </p:cNvPr>
            <p:cNvSpPr/>
            <p:nvPr/>
          </p:nvSpPr>
          <p:spPr bwMode="auto">
            <a:xfrm>
              <a:off x="2843907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90.1%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14" name="화살표: 오른쪽으로 구부러짐 113">
            <a:extLst>
              <a:ext uri="{FF2B5EF4-FFF2-40B4-BE49-F238E27FC236}">
                <a16:creationId xmlns:a16="http://schemas.microsoft.com/office/drawing/2014/main" id="{BB16E4F2-7009-4BF8-AED4-33FB34A57333}"/>
              </a:ext>
            </a:extLst>
          </p:cNvPr>
          <p:cNvSpPr/>
          <p:nvPr/>
        </p:nvSpPr>
        <p:spPr bwMode="auto">
          <a:xfrm rot="11713850">
            <a:off x="1986694" y="504012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DCF73F4-881A-4627-AF6D-4C58E516AA49}"/>
              </a:ext>
            </a:extLst>
          </p:cNvPr>
          <p:cNvSpPr/>
          <p:nvPr/>
        </p:nvSpPr>
        <p:spPr>
          <a:xfrm>
            <a:off x="3404683" y="289749"/>
            <a:ext cx="2916469" cy="217134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F4A0BE-BBC3-4018-B1FF-44CDCAE829C5}"/>
              </a:ext>
            </a:extLst>
          </p:cNvPr>
          <p:cNvSpPr/>
          <p:nvPr/>
        </p:nvSpPr>
        <p:spPr>
          <a:xfrm>
            <a:off x="3237948" y="1304888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“메이저 의대를 배출한 학원인 것에는 마땅한 이유가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있을 것이라고 생각되어 러셀을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AA5366D-5B55-4D2A-9158-F0AFB36D587F}"/>
              </a:ext>
            </a:extLst>
          </p:cNvPr>
          <p:cNvSpPr/>
          <p:nvPr/>
        </p:nvSpPr>
        <p:spPr>
          <a:xfrm>
            <a:off x="3224808" y="369727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충남대학교 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박보근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064E1A6-2B5E-4BEE-A26B-9B4F4464BB77}"/>
              </a:ext>
            </a:extLst>
          </p:cNvPr>
          <p:cNvSpPr/>
          <p:nvPr/>
        </p:nvSpPr>
        <p:spPr>
          <a:xfrm>
            <a:off x="3413772" y="1689031"/>
            <a:ext cx="29164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대치동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현강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자료를 그대로 받아 볼 수 있다는 것이 큰 장점입니다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지방 학생들의 경우 거리상의 이유로 대치동까지 가서 현장 수업에 참여하기 어려운 경우가 많은데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러셀코어 라이브 현장강의를 수강할 경우 대치동까지 가지 않더라도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자료를 그대로 받아 볼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12297F3-4DB0-436C-AE5D-49D9DDFB895E}"/>
              </a:ext>
            </a:extLst>
          </p:cNvPr>
          <p:cNvGrpSpPr/>
          <p:nvPr/>
        </p:nvGrpSpPr>
        <p:grpSpPr>
          <a:xfrm>
            <a:off x="4230490" y="763595"/>
            <a:ext cx="1440619" cy="461665"/>
            <a:chOff x="1673192" y="1029594"/>
            <a:chExt cx="1440619" cy="461665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8C8E12B-26DA-4833-8C6E-BD13A47BB720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293.5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275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BCCF9A3-0B9B-4B1D-8B54-55365335564B}"/>
                </a:ext>
              </a:extLst>
            </p:cNvPr>
            <p:cNvSpPr/>
            <p:nvPr/>
          </p:nvSpPr>
          <p:spPr bwMode="auto">
            <a:xfrm>
              <a:off x="2825811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74.0%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22" name="화살표: 오른쪽으로 구부러짐 121">
            <a:extLst>
              <a:ext uri="{FF2B5EF4-FFF2-40B4-BE49-F238E27FC236}">
                <a16:creationId xmlns:a16="http://schemas.microsoft.com/office/drawing/2014/main" id="{56081F5A-CF2D-43E3-9BB1-5566E6AF1413}"/>
              </a:ext>
            </a:extLst>
          </p:cNvPr>
          <p:cNvSpPr/>
          <p:nvPr/>
        </p:nvSpPr>
        <p:spPr bwMode="auto">
          <a:xfrm rot="11713850">
            <a:off x="5123971" y="821915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7637D94-7A4A-416B-B8FC-495273C6DCCA}"/>
              </a:ext>
            </a:extLst>
          </p:cNvPr>
          <p:cNvSpPr/>
          <p:nvPr/>
        </p:nvSpPr>
        <p:spPr>
          <a:xfrm>
            <a:off x="3413565" y="2494454"/>
            <a:ext cx="2916469" cy="21713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3247120-FFC5-4D4E-84C9-7B955AA702D7}"/>
              </a:ext>
            </a:extLst>
          </p:cNvPr>
          <p:cNvSpPr/>
          <p:nvPr/>
        </p:nvSpPr>
        <p:spPr>
          <a:xfrm>
            <a:off x="3218106" y="3509592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원터스쿨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바자관의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분위기가 좋아서 공부에 몰입할 수 있었고 강사진도 뛰어났기 때문에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러셀학원을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41267C3-59B8-4E58-B7D1-C6AFD3C3A6F1}"/>
              </a:ext>
            </a:extLst>
          </p:cNvPr>
          <p:cNvSpPr/>
          <p:nvPr/>
        </p:nvSpPr>
        <p:spPr>
          <a:xfrm>
            <a:off x="3246911" y="2574431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울산대학교 의예과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최상위권 남학생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의대전문관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오세욱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A555C3-7389-41A6-A19F-21BC0B902999}"/>
              </a:ext>
            </a:extLst>
          </p:cNvPr>
          <p:cNvSpPr/>
          <p:nvPr/>
        </p:nvSpPr>
        <p:spPr>
          <a:xfrm>
            <a:off x="3422654" y="3893735"/>
            <a:ext cx="29784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철저한 관리로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학업에 방해되는 요소들을 전부 제거하고 학업에만 집중할 수 있도록 분위기가 조성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공부하는 데 많은 도움이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 기숙의 경우 숙소가 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침대로 되어있어 편안하고 화장실의 수용인원이 많아 </a:t>
            </a:r>
            <a:r>
              <a:rPr lang="ko-KR" altLang="en-US" b="1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생활면에서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불편함 없이 학업에만 열중할 수 있었습니다</a:t>
            </a:r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3F9AF87-D429-447F-910A-F0E52530E36C}"/>
              </a:ext>
            </a:extLst>
          </p:cNvPr>
          <p:cNvGrpSpPr/>
          <p:nvPr/>
        </p:nvGrpSpPr>
        <p:grpSpPr>
          <a:xfrm>
            <a:off x="4252593" y="2968299"/>
            <a:ext cx="1458715" cy="461665"/>
            <a:chOff x="1673192" y="1029594"/>
            <a:chExt cx="1458715" cy="46166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68171E6-8D9D-4D4F-A661-53F89EADBC2C}"/>
                </a:ext>
              </a:extLst>
            </p:cNvPr>
            <p:cNvSpPr/>
            <p:nvPr/>
          </p:nvSpPr>
          <p:spPr>
            <a:xfrm>
              <a:off x="1673192" y="1029594"/>
              <a:ext cx="1108331" cy="46166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2023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295.5</a:t>
              </a:r>
              <a:r>
                <a:rPr lang="ko-KR" altLang="en-US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2022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학년도 </a:t>
              </a:r>
              <a:r>
                <a:rPr lang="en-US" altLang="ko-KR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280</a:t>
              </a:r>
              <a:r>
                <a:rPr lang="ko-KR" altLang="en-US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+mn-ea"/>
                </a:rPr>
                <a:t>점</a:t>
              </a:r>
              <a:endPara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2E5C6A3-3FEB-4025-B1B6-2CB8DD2B708F}"/>
                </a:ext>
              </a:extLst>
            </p:cNvPr>
            <p:cNvSpPr/>
            <p:nvPr/>
          </p:nvSpPr>
          <p:spPr bwMode="auto">
            <a:xfrm>
              <a:off x="2843907" y="1114316"/>
              <a:ext cx="288000" cy="288000"/>
            </a:xfrm>
            <a:prstGeom prst="ellipse">
              <a:avLst/>
            </a:prstGeom>
            <a:solidFill>
              <a:srgbClr val="99CCFF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77.5%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7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</a:t>
              </a:r>
            </a:p>
          </p:txBody>
        </p:sp>
      </p:grpSp>
      <p:sp>
        <p:nvSpPr>
          <p:cNvPr id="130" name="화살표: 오른쪽으로 구부러짐 129">
            <a:extLst>
              <a:ext uri="{FF2B5EF4-FFF2-40B4-BE49-F238E27FC236}">
                <a16:creationId xmlns:a16="http://schemas.microsoft.com/office/drawing/2014/main" id="{3F7D5608-3E9C-45E9-9E98-C7910EAAAE0F}"/>
              </a:ext>
            </a:extLst>
          </p:cNvPr>
          <p:cNvSpPr/>
          <p:nvPr/>
        </p:nvSpPr>
        <p:spPr bwMode="auto">
          <a:xfrm rot="11713850">
            <a:off x="5190111" y="3041540"/>
            <a:ext cx="187353" cy="335524"/>
          </a:xfrm>
          <a:prstGeom prst="curvedRightArrow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ABB902-9933-4CE9-AF28-C110B2CA0D22}"/>
              </a:ext>
            </a:extLst>
          </p:cNvPr>
          <p:cNvSpPr/>
          <p:nvPr/>
        </p:nvSpPr>
        <p:spPr bwMode="auto">
          <a:xfrm>
            <a:off x="-32238" y="216267"/>
            <a:ext cx="8116453" cy="664173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b="1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</a:t>
            </a:r>
          </a:p>
        </p:txBody>
      </p:sp>
    </p:spTree>
    <p:extLst>
      <p:ext uri="{BB962C8B-B14F-4D97-AF65-F5344CB8AC3E}">
        <p14:creationId xmlns:p14="http://schemas.microsoft.com/office/powerpoint/2010/main" val="76319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45171" y="1236293"/>
            <a:ext cx="33840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latin typeface="+mn-ea"/>
                <a:ea typeface="+mn-ea"/>
              </a:rPr>
              <a:t>러셀</a:t>
            </a:r>
            <a:r>
              <a:rPr lang="en-US" altLang="ko-KR" sz="1050" b="1" spc="-100" dirty="0">
                <a:latin typeface="+mn-ea"/>
                <a:ea typeface="+mn-ea"/>
              </a:rPr>
              <a:t>CORE </a:t>
            </a:r>
            <a:r>
              <a:rPr lang="ko-KR" altLang="en-US" sz="1050" b="1" spc="-100" dirty="0">
                <a:latin typeface="+mn-ea"/>
                <a:ea typeface="+mn-ea"/>
              </a:rPr>
              <a:t>전주에서 최상위권 대입성공이 가능한 이유</a:t>
            </a:r>
            <a:r>
              <a:rPr lang="en-US" altLang="ko-KR" sz="105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050" b="1" spc="-100" dirty="0">
                <a:latin typeface="+mn-ea"/>
                <a:ea typeface="+mn-ea"/>
              </a:rPr>
              <a:t>러셀</a:t>
            </a:r>
            <a:r>
              <a:rPr lang="en-US" altLang="ko-KR" sz="1050" b="1" spc="-100" dirty="0">
                <a:latin typeface="+mn-ea"/>
                <a:ea typeface="+mn-ea"/>
              </a:rPr>
              <a:t>CORE </a:t>
            </a:r>
            <a:r>
              <a:rPr lang="ko-KR" altLang="en-US" sz="1050" b="1" spc="-100" dirty="0">
                <a:latin typeface="+mn-ea"/>
                <a:ea typeface="+mn-ea"/>
              </a:rPr>
              <a:t>전주만의 </a:t>
            </a:r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050" b="1" spc="-100" dirty="0">
                <a:latin typeface="+mn-ea"/>
                <a:ea typeface="+mn-ea"/>
              </a:rPr>
              <a:t>이었습니다</a:t>
            </a:r>
            <a:r>
              <a:rPr lang="en-US" altLang="ko-KR" sz="105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90336" y="2397767"/>
            <a:ext cx="116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면학분위기로 소문난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44488" y="17008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1542581" y="2423308"/>
            <a:ext cx="157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err="1">
                <a:latin typeface="+mn-ea"/>
                <a:ea typeface="+mn-ea"/>
              </a:rPr>
              <a:t>메가스터디</a:t>
            </a:r>
            <a:r>
              <a:rPr lang="ko-KR" altLang="en-US" b="1" spc="-100" dirty="0"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latin typeface="+mn-ea"/>
                <a:ea typeface="+mn-ea"/>
              </a:rPr>
              <a:t>온∙오프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수능 전문 강사진의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1607923" y="173139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273113" y="3690848"/>
            <a:ext cx="108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전문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입시 담임선생님의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213815" y="2949685"/>
            <a:ext cx="56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1125244" y="3760841"/>
            <a:ext cx="122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학습 의욕을 높여주는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1178448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985699" y="3710975"/>
            <a:ext cx="144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대학에 합격한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선배들이 학습한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2121584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743912"/>
              </p:ext>
            </p:extLst>
          </p:nvPr>
        </p:nvGraphicFramePr>
        <p:xfrm>
          <a:off x="8104412" y="211913"/>
          <a:ext cx="1800000" cy="2458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기준 수정 필요영역만 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기재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1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플로팅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배너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https://mcorejj.megastudy.net/info/schoolBus.asp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45041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213815" y="620686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1627179" y="343682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전주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FBD887C-2B5C-4808-87AD-698D29560442}"/>
              </a:ext>
            </a:extLst>
          </p:cNvPr>
          <p:cNvSpPr/>
          <p:nvPr/>
        </p:nvSpPr>
        <p:spPr bwMode="auto">
          <a:xfrm>
            <a:off x="715917" y="186796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BA1557-6B61-4C3C-B3D8-367CD91E722A}"/>
              </a:ext>
            </a:extLst>
          </p:cNvPr>
          <p:cNvSpPr/>
          <p:nvPr/>
        </p:nvSpPr>
        <p:spPr bwMode="auto">
          <a:xfrm>
            <a:off x="2064167" y="18900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46575A-5626-4D25-8A55-6264678D9E04}"/>
              </a:ext>
            </a:extLst>
          </p:cNvPr>
          <p:cNvSpPr/>
          <p:nvPr/>
        </p:nvSpPr>
        <p:spPr bwMode="auto">
          <a:xfrm>
            <a:off x="528201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2BDA6D-251F-46EB-9766-669D3DF5F72D}"/>
              </a:ext>
            </a:extLst>
          </p:cNvPr>
          <p:cNvSpPr/>
          <p:nvPr/>
        </p:nvSpPr>
        <p:spPr bwMode="auto">
          <a:xfrm>
            <a:off x="1439815" y="31889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872BEAB-8545-4F7B-9321-99D5F8E3C68F}"/>
              </a:ext>
            </a:extLst>
          </p:cNvPr>
          <p:cNvSpPr/>
          <p:nvPr/>
        </p:nvSpPr>
        <p:spPr bwMode="auto">
          <a:xfrm>
            <a:off x="2462663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3340783" y="1411303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3368157" y="620651"/>
            <a:ext cx="3012579" cy="47525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3524475" y="2251773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921ADD-47DE-4C91-BD27-8F9353356F64}"/>
              </a:ext>
            </a:extLst>
          </p:cNvPr>
          <p:cNvSpPr txBox="1"/>
          <p:nvPr/>
        </p:nvSpPr>
        <p:spPr>
          <a:xfrm>
            <a:off x="3816526" y="2279908"/>
            <a:ext cx="20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solidFill>
                  <a:srgbClr val="0000FF"/>
                </a:solidFill>
                <a:latin typeface="+mn-ea"/>
                <a:ea typeface="+mn-ea"/>
              </a:rPr>
              <a:t>집단적인 면학분위기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3486828" y="2656575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4704486" y="4730954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4917250" y="473095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5000859" y="473095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3356996" y="21379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3471388" y="2214079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5086147" y="473235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4768538" y="43791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3412487" y="10527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226758" y="1246736"/>
            <a:ext cx="909496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187986" y="11646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170644" y="1431268"/>
            <a:ext cx="897558" cy="18064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131872" y="13491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87AC69B-42E8-4E33-8C8F-8226ECBC54B2}"/>
              </a:ext>
            </a:extLst>
          </p:cNvPr>
          <p:cNvGrpSpPr/>
          <p:nvPr/>
        </p:nvGrpSpPr>
        <p:grpSpPr>
          <a:xfrm>
            <a:off x="5627473" y="693450"/>
            <a:ext cx="665448" cy="757845"/>
            <a:chOff x="1748338" y="3140968"/>
            <a:chExt cx="936104" cy="108790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6D63A2B-0116-4D40-B033-FEE953171453}"/>
                </a:ext>
              </a:extLst>
            </p:cNvPr>
            <p:cNvSpPr/>
            <p:nvPr/>
          </p:nvSpPr>
          <p:spPr bwMode="auto">
            <a:xfrm>
              <a:off x="1753138" y="3351847"/>
              <a:ext cx="864000" cy="864000"/>
            </a:xfrm>
            <a:prstGeom prst="ellipse">
              <a:avLst/>
            </a:prstGeom>
            <a:solidFill>
              <a:srgbClr val="0070C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0" name="Picture 2" descr="https://dev.megastudy.net:4433/campus/image/russel/intro/2024/first/ico_bus.png">
              <a:extLst>
                <a:ext uri="{FF2B5EF4-FFF2-40B4-BE49-F238E27FC236}">
                  <a16:creationId xmlns:a16="http://schemas.microsoft.com/office/drawing/2014/main" id="{0EDEB586-3245-4129-989B-57DF70835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38" y="3140968"/>
              <a:ext cx="936104" cy="108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6561F05D-3A1D-4147-ACDC-FAA6CD296981}"/>
              </a:ext>
            </a:extLst>
          </p:cNvPr>
          <p:cNvSpPr>
            <a:spLocks noChangeAspect="1"/>
          </p:cNvSpPr>
          <p:nvPr/>
        </p:nvSpPr>
        <p:spPr>
          <a:xfrm>
            <a:off x="5171435" y="4733533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571A6-C9B9-4209-A833-46B658B9D1A2}"/>
              </a:ext>
            </a:extLst>
          </p:cNvPr>
          <p:cNvSpPr/>
          <p:nvPr/>
        </p:nvSpPr>
        <p:spPr>
          <a:xfrm>
            <a:off x="3614832" y="31269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CD912D4-F886-4E29-A275-6E8126259F82}"/>
              </a:ext>
            </a:extLst>
          </p:cNvPr>
          <p:cNvSpPr/>
          <p:nvPr/>
        </p:nvSpPr>
        <p:spPr bwMode="auto">
          <a:xfrm>
            <a:off x="5537853" y="680586"/>
            <a:ext cx="812613" cy="76232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E556AAD-740D-4F07-AFB6-B4A0F04B4ED6}"/>
              </a:ext>
            </a:extLst>
          </p:cNvPr>
          <p:cNvSpPr/>
          <p:nvPr/>
        </p:nvSpPr>
        <p:spPr>
          <a:xfrm>
            <a:off x="5499082" y="5984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68B93F-178A-45CE-9018-43D6514EF32A}"/>
              </a:ext>
            </a:extLst>
          </p:cNvPr>
          <p:cNvSpPr/>
          <p:nvPr/>
        </p:nvSpPr>
        <p:spPr>
          <a:xfrm>
            <a:off x="5000859" y="306513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790676F-AA4F-483E-9E9D-BC3CA38B4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1" t="31644" r="4458" b="9677"/>
          <a:stretch/>
        </p:blipFill>
        <p:spPr>
          <a:xfrm>
            <a:off x="3695292" y="3253390"/>
            <a:ext cx="2279385" cy="108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7F33BB-EFDD-49A1-AE20-CBB3C1335EAC}"/>
              </a:ext>
            </a:extLst>
          </p:cNvPr>
          <p:cNvSpPr/>
          <p:nvPr/>
        </p:nvSpPr>
        <p:spPr>
          <a:xfrm>
            <a:off x="3383838" y="694487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48171B-CCE1-4887-B0F8-C86FDA90C393}"/>
              </a:ext>
            </a:extLst>
          </p:cNvPr>
          <p:cNvSpPr/>
          <p:nvPr/>
        </p:nvSpPr>
        <p:spPr>
          <a:xfrm>
            <a:off x="194373" y="3480968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143658-47D8-497C-A54F-A838970C957B}"/>
              </a:ext>
            </a:extLst>
          </p:cNvPr>
          <p:cNvSpPr/>
          <p:nvPr/>
        </p:nvSpPr>
        <p:spPr>
          <a:xfrm>
            <a:off x="184688" y="694487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157505" y="58942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6FBAD-0511-4C9C-9932-B899B2454589}"/>
              </a:ext>
            </a:extLst>
          </p:cNvPr>
          <p:cNvSpPr txBox="1"/>
          <p:nvPr/>
        </p:nvSpPr>
        <p:spPr>
          <a:xfrm>
            <a:off x="126608" y="345478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30p 2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138872" y="967125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자체 식당을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7617CF-0EC2-444A-964C-30F82B8F8834}"/>
              </a:ext>
            </a:extLst>
          </p:cNvPr>
          <p:cNvSpPr txBox="1"/>
          <p:nvPr/>
        </p:nvSpPr>
        <p:spPr>
          <a:xfrm>
            <a:off x="77563" y="721184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학습 동선 최소화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70657" y="3758336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32BC68-7AB3-4E1F-A92E-88EB309CA7DB}"/>
              </a:ext>
            </a:extLst>
          </p:cNvPr>
          <p:cNvSpPr txBox="1"/>
          <p:nvPr/>
        </p:nvSpPr>
        <p:spPr>
          <a:xfrm>
            <a:off x="70659" y="3496726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충분한 자습시간 확보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036098-789C-4331-A628-608AC5687BF6}"/>
              </a:ext>
            </a:extLst>
          </p:cNvPr>
          <p:cNvSpPr txBox="1"/>
          <p:nvPr/>
        </p:nvSpPr>
        <p:spPr>
          <a:xfrm>
            <a:off x="3239550" y="765197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개방형 구조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3271903" y="1109975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개방형 구조</a:t>
            </a:r>
            <a:r>
              <a:rPr lang="ko-KR" altLang="en-US" sz="900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9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1266F7-CBB2-42DE-9E67-D36A15B5F2A6}"/>
              </a:ext>
            </a:extLst>
          </p:cNvPr>
          <p:cNvSpPr txBox="1"/>
          <p:nvPr/>
        </p:nvSpPr>
        <p:spPr>
          <a:xfrm>
            <a:off x="187291" y="696466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1CCC83-D1DC-40A5-8C02-BAE80A49F194}"/>
              </a:ext>
            </a:extLst>
          </p:cNvPr>
          <p:cNvSpPr txBox="1"/>
          <p:nvPr/>
        </p:nvSpPr>
        <p:spPr>
          <a:xfrm>
            <a:off x="184688" y="3480643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8633-9F99-462E-A9B9-349798967B8F}"/>
              </a:ext>
            </a:extLst>
          </p:cNvPr>
          <p:cNvSpPr txBox="1"/>
          <p:nvPr/>
        </p:nvSpPr>
        <p:spPr>
          <a:xfrm>
            <a:off x="3349249" y="665873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377770"/>
              </p:ext>
            </p:extLst>
          </p:nvPr>
        </p:nvGraphicFramePr>
        <p:xfrm>
          <a:off x="8104412" y="211913"/>
          <a:ext cx="1800000" cy="293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시간표 이미지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시간표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https://mcorejj.megastudy.net/intro/2024/first/index.asp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(2-1)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표시 영역 시간표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셀 병합 후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의무자습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단과수업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상담만 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450170"/>
                  </a:ext>
                </a:extLst>
              </a:tr>
            </a:tbl>
          </a:graphicData>
        </a:graphic>
      </p:graphicFrame>
      <p:pic>
        <p:nvPicPr>
          <p:cNvPr id="112" name="그림 111">
            <a:extLst>
              <a:ext uri="{FF2B5EF4-FFF2-40B4-BE49-F238E27FC236}">
                <a16:creationId xmlns:a16="http://schemas.microsoft.com/office/drawing/2014/main" id="{54E2A061-D73F-4EB7-8FF1-8C936D78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0" y="4574661"/>
            <a:ext cx="2756365" cy="1449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8C05D2-410C-43FB-8343-796D46F7E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61" y="1510814"/>
            <a:ext cx="2735282" cy="1442960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235762" y="14224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2009795" y="151179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84651D-755D-46EF-9497-111AD871CE37}"/>
              </a:ext>
            </a:extLst>
          </p:cNvPr>
          <p:cNvSpPr/>
          <p:nvPr/>
        </p:nvSpPr>
        <p:spPr bwMode="auto">
          <a:xfrm>
            <a:off x="1653937" y="964579"/>
            <a:ext cx="460090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3AB6D4-9EA6-435F-AAE8-75FCC32C889E}"/>
              </a:ext>
            </a:extLst>
          </p:cNvPr>
          <p:cNvSpPr/>
          <p:nvPr/>
        </p:nvSpPr>
        <p:spPr>
          <a:xfrm>
            <a:off x="1615165" y="882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F620F4-7069-4DFC-ACC1-F228F968DEB8}"/>
              </a:ext>
            </a:extLst>
          </p:cNvPr>
          <p:cNvSpPr/>
          <p:nvPr/>
        </p:nvSpPr>
        <p:spPr>
          <a:xfrm>
            <a:off x="3497908" y="17632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31C6D7-DC8B-4988-8956-DABC39E0FD53}"/>
              </a:ext>
            </a:extLst>
          </p:cNvPr>
          <p:cNvSpPr/>
          <p:nvPr/>
        </p:nvSpPr>
        <p:spPr>
          <a:xfrm>
            <a:off x="3383838" y="3492676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3CA2CF-305B-47BF-8A43-93E6B38DB633}"/>
              </a:ext>
            </a:extLst>
          </p:cNvPr>
          <p:cNvSpPr txBox="1"/>
          <p:nvPr/>
        </p:nvSpPr>
        <p:spPr>
          <a:xfrm>
            <a:off x="3396510" y="350651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#4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825DC-7B61-4147-A1ED-799A73C9F915}"/>
              </a:ext>
            </a:extLst>
          </p:cNvPr>
          <p:cNvSpPr txBox="1"/>
          <p:nvPr/>
        </p:nvSpPr>
        <p:spPr>
          <a:xfrm>
            <a:off x="3661323" y="3928330"/>
            <a:ext cx="235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자체 식당 운영</a:t>
            </a:r>
            <a:r>
              <a:rPr lang="ko-KR" altLang="en-US" sz="900" spc="-150" dirty="0">
                <a:latin typeface="+mn-ea"/>
                <a:ea typeface="+mn-ea"/>
              </a:rPr>
              <a:t>으로</a:t>
            </a:r>
            <a:endParaRPr lang="en-US" altLang="ko-KR" sz="9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균형 잡힌 수험생 식단 유지</a:t>
            </a:r>
            <a:r>
              <a:rPr lang="ko-KR" altLang="en-US" sz="900" spc="-150" dirty="0">
                <a:latin typeface="+mn-ea"/>
                <a:ea typeface="+mn-ea"/>
              </a:rPr>
              <a:t>가 가능합니다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외부와의 접촉을 최소화하고</a:t>
            </a:r>
            <a:r>
              <a:rPr lang="en-US" altLang="ko-KR" sz="9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이동시간을 줄여 학습에 몰입</a:t>
            </a:r>
            <a:r>
              <a:rPr lang="ko-KR" altLang="en-US" sz="900" spc="-150" dirty="0">
                <a:latin typeface="+mn-ea"/>
                <a:ea typeface="+mn-ea"/>
              </a:rPr>
              <a:t>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171657-187C-401D-A9E5-5ECA00864C45}"/>
              </a:ext>
            </a:extLst>
          </p:cNvPr>
          <p:cNvSpPr txBox="1"/>
          <p:nvPr/>
        </p:nvSpPr>
        <p:spPr>
          <a:xfrm>
            <a:off x="3828591" y="3649370"/>
            <a:ext cx="1984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자체 식당 운영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E27CE06-BC90-4809-84BC-5AA65152AB7E}"/>
              </a:ext>
            </a:extLst>
          </p:cNvPr>
          <p:cNvSpPr/>
          <p:nvPr/>
        </p:nvSpPr>
        <p:spPr>
          <a:xfrm>
            <a:off x="3602437" y="46286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0C6A64-E2FC-417F-BBD7-4705B6906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51" y="1831261"/>
            <a:ext cx="2396714" cy="1252828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FF51C1-001D-40BD-98BC-72537156EC03}"/>
              </a:ext>
            </a:extLst>
          </p:cNvPr>
          <p:cNvSpPr/>
          <p:nvPr/>
        </p:nvSpPr>
        <p:spPr>
          <a:xfrm>
            <a:off x="5110074" y="18221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0622998-B58A-4A47-9654-784C298F5C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6" t="30992" r="2450" b="22294"/>
          <a:stretch/>
        </p:blipFill>
        <p:spPr>
          <a:xfrm>
            <a:off x="213638" y="4527861"/>
            <a:ext cx="2754040" cy="1273337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1C4ABA-8FBE-4268-A779-74978BE2A902}"/>
              </a:ext>
            </a:extLst>
          </p:cNvPr>
          <p:cNvSpPr/>
          <p:nvPr/>
        </p:nvSpPr>
        <p:spPr>
          <a:xfrm>
            <a:off x="220800" y="439071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1956142" y="434571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0618A17-1001-49E8-A2C4-7C622930FFDF}"/>
              </a:ext>
            </a:extLst>
          </p:cNvPr>
          <p:cNvSpPr/>
          <p:nvPr/>
        </p:nvSpPr>
        <p:spPr>
          <a:xfrm>
            <a:off x="1638669" y="4692337"/>
            <a:ext cx="866060" cy="3928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B32BEE-28CA-48DF-B4FD-AE765249853E}"/>
              </a:ext>
            </a:extLst>
          </p:cNvPr>
          <p:cNvSpPr/>
          <p:nvPr/>
        </p:nvSpPr>
        <p:spPr>
          <a:xfrm>
            <a:off x="1566516" y="4593278"/>
            <a:ext cx="3960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8331A40-1789-4169-9CEE-FAB7FE7BD74E}"/>
              </a:ext>
            </a:extLst>
          </p:cNvPr>
          <p:cNvSpPr/>
          <p:nvPr/>
        </p:nvSpPr>
        <p:spPr>
          <a:xfrm>
            <a:off x="1649204" y="5183249"/>
            <a:ext cx="866060" cy="3928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A63733-F310-47F5-A438-77587D14A5F9}"/>
              </a:ext>
            </a:extLst>
          </p:cNvPr>
          <p:cNvSpPr/>
          <p:nvPr/>
        </p:nvSpPr>
        <p:spPr>
          <a:xfrm>
            <a:off x="1586445" y="5124067"/>
            <a:ext cx="3960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2-1</a:t>
            </a:r>
            <a:endParaRPr lang="ko-KR" altLang="en-US" sz="100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69C440F-8B9F-4041-9B45-D309D5500C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47" t="32183" r="5425" b="9580"/>
          <a:stretch/>
        </p:blipFill>
        <p:spPr>
          <a:xfrm>
            <a:off x="3702392" y="4722651"/>
            <a:ext cx="2237984" cy="107854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E91F5C-542B-4C3F-AFEB-78F76D988ACD}"/>
              </a:ext>
            </a:extLst>
          </p:cNvPr>
          <p:cNvSpPr/>
          <p:nvPr/>
        </p:nvSpPr>
        <p:spPr>
          <a:xfrm>
            <a:off x="4953000" y="469168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580024"/>
              </p:ext>
            </p:extLst>
          </p:nvPr>
        </p:nvGraphicFramePr>
        <p:xfrm>
          <a:off x="8104412" y="211913"/>
          <a:ext cx="1800000" cy="201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전주 학원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강사진과 동일하게 반영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https://mcorejj.megastudy.net/common/russel_danka/russel_danka.asp?idx=1491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4447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52913" y="1037353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" r="63046"/>
          <a:stretch/>
        </p:blipFill>
        <p:spPr>
          <a:xfrm>
            <a:off x="250117" y="2150012"/>
            <a:ext cx="2926771" cy="209863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848544" y="4221757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39385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1790" y="6689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250117" y="2150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2728" y="1035058"/>
          <a:ext cx="2852411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현장강의와 대치동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LIVE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329264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3933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3306477" y="25234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94CB0F-26EC-4173-992D-074397158F74}"/>
              </a:ext>
            </a:extLst>
          </p:cNvPr>
          <p:cNvSpPr/>
          <p:nvPr/>
        </p:nvSpPr>
        <p:spPr bwMode="auto">
          <a:xfrm>
            <a:off x="5334714" y="1862895"/>
            <a:ext cx="698406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2CEFD3-83FE-467D-945B-269A40ACC23A}"/>
              </a:ext>
            </a:extLst>
          </p:cNvPr>
          <p:cNvSpPr/>
          <p:nvPr/>
        </p:nvSpPr>
        <p:spPr>
          <a:xfrm>
            <a:off x="5295942" y="178077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40D0CE-11E6-4127-AA4F-194963829D20}"/>
              </a:ext>
            </a:extLst>
          </p:cNvPr>
          <p:cNvSpPr/>
          <p:nvPr/>
        </p:nvSpPr>
        <p:spPr bwMode="auto">
          <a:xfrm>
            <a:off x="3597157" y="1990362"/>
            <a:ext cx="362447" cy="18238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11D145-B521-4227-8EA2-5B8224C246EF}"/>
              </a:ext>
            </a:extLst>
          </p:cNvPr>
          <p:cNvSpPr/>
          <p:nvPr/>
        </p:nvSpPr>
        <p:spPr>
          <a:xfrm>
            <a:off x="3558385" y="19082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117269" y="1117201"/>
            <a:ext cx="32214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83214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213815" y="747815"/>
            <a:ext cx="3012579" cy="55446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1688838" y="529214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251790" y="7960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575040" y="2187976"/>
            <a:ext cx="2290127" cy="297522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497763" y="2664484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id="{690894A8-F819-4864-B476-58CE56D18981}"/>
              </a:ext>
            </a:extLst>
          </p:cNvPr>
          <p:cNvSpPr/>
          <p:nvPr/>
        </p:nvSpPr>
        <p:spPr bwMode="auto">
          <a:xfrm>
            <a:off x="676502" y="315372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CE9CB4-9ABF-4E9C-8DC1-391AD5262659}"/>
              </a:ext>
            </a:extLst>
          </p:cNvPr>
          <p:cNvCxnSpPr/>
          <p:nvPr/>
        </p:nvCxnSpPr>
        <p:spPr bwMode="auto">
          <a:xfrm>
            <a:off x="764516" y="488192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BEE0F-4099-42DE-8E86-E268B8E66CD6}"/>
              </a:ext>
            </a:extLst>
          </p:cNvPr>
          <p:cNvSpPr txBox="1"/>
          <p:nvPr/>
        </p:nvSpPr>
        <p:spPr>
          <a:xfrm>
            <a:off x="764516" y="460150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9F99C-84BE-499D-8C97-BD40E821E0AC}"/>
              </a:ext>
            </a:extLst>
          </p:cNvPr>
          <p:cNvSpPr txBox="1"/>
          <p:nvPr/>
        </p:nvSpPr>
        <p:spPr>
          <a:xfrm>
            <a:off x="764516" y="496154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sp>
        <p:nvSpPr>
          <p:cNvPr id="39" name="모서리가 둥근 직사각형 17">
            <a:extLst>
              <a:ext uri="{FF2B5EF4-FFF2-40B4-BE49-F238E27FC236}">
                <a16:creationId xmlns:a16="http://schemas.microsoft.com/office/drawing/2014/main" id="{7296AF60-9C9E-4A6B-823F-9960361B7DB0}"/>
              </a:ext>
            </a:extLst>
          </p:cNvPr>
          <p:cNvSpPr/>
          <p:nvPr/>
        </p:nvSpPr>
        <p:spPr bwMode="auto">
          <a:xfrm>
            <a:off x="3317087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674A3D-DFF7-487F-8F0E-8CFD9ABBE94A}"/>
              </a:ext>
            </a:extLst>
          </p:cNvPr>
          <p:cNvCxnSpPr/>
          <p:nvPr/>
        </p:nvCxnSpPr>
        <p:spPr bwMode="auto">
          <a:xfrm>
            <a:off x="3405101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DFF8C-EF6E-4520-B3BE-353A335532BC}"/>
              </a:ext>
            </a:extLst>
          </p:cNvPr>
          <p:cNvSpPr txBox="1"/>
          <p:nvPr/>
        </p:nvSpPr>
        <p:spPr>
          <a:xfrm>
            <a:off x="3405101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70C80-8B89-48C8-A821-0F44E0E6F411}"/>
              </a:ext>
            </a:extLst>
          </p:cNvPr>
          <p:cNvSpPr txBox="1"/>
          <p:nvPr/>
        </p:nvSpPr>
        <p:spPr>
          <a:xfrm>
            <a:off x="3405101" y="4981996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C76AF3E3-EF06-4D36-9BA3-DDCC645E0A69}"/>
              </a:ext>
            </a:extLst>
          </p:cNvPr>
          <p:cNvSpPr/>
          <p:nvPr/>
        </p:nvSpPr>
        <p:spPr bwMode="auto">
          <a:xfrm>
            <a:off x="5544216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81618F-7645-4A2A-B477-74F3C52FF246}"/>
              </a:ext>
            </a:extLst>
          </p:cNvPr>
          <p:cNvCxnSpPr/>
          <p:nvPr/>
        </p:nvCxnSpPr>
        <p:spPr bwMode="auto">
          <a:xfrm>
            <a:off x="5632230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A460-6223-4875-BB4A-A98AEA53976C}"/>
              </a:ext>
            </a:extLst>
          </p:cNvPr>
          <p:cNvSpPr txBox="1"/>
          <p:nvPr/>
        </p:nvSpPr>
        <p:spPr>
          <a:xfrm>
            <a:off x="5632230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7DD898-449F-4181-BA61-FD8BF9919BF4}"/>
              </a:ext>
            </a:extLst>
          </p:cNvPr>
          <p:cNvSpPr txBox="1"/>
          <p:nvPr/>
        </p:nvSpPr>
        <p:spPr>
          <a:xfrm>
            <a:off x="5632230" y="4981996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4D43A9-D29B-43E0-9735-596CC37696B5}"/>
              </a:ext>
            </a:extLst>
          </p:cNvPr>
          <p:cNvSpPr/>
          <p:nvPr/>
        </p:nvSpPr>
        <p:spPr>
          <a:xfrm>
            <a:off x="599233" y="3131662"/>
            <a:ext cx="7185750" cy="2866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B1FCD-E84A-4A94-BCFB-D691DEC14A09}"/>
              </a:ext>
            </a:extLst>
          </p:cNvPr>
          <p:cNvSpPr/>
          <p:nvPr/>
        </p:nvSpPr>
        <p:spPr>
          <a:xfrm>
            <a:off x="527081" y="305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순서도: 수행의 시작/종료 53">
            <a:extLst>
              <a:ext uri="{FF2B5EF4-FFF2-40B4-BE49-F238E27FC236}">
                <a16:creationId xmlns:a16="http://schemas.microsoft.com/office/drawing/2014/main" id="{7DD439B1-7E3D-4141-BEBC-DD4552F4F75A}"/>
              </a:ext>
            </a:extLst>
          </p:cNvPr>
          <p:cNvSpPr/>
          <p:nvPr/>
        </p:nvSpPr>
        <p:spPr>
          <a:xfrm>
            <a:off x="1513394" y="601160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A0027E9-D416-4A66-AA07-93F015E2E677}"/>
              </a:ext>
            </a:extLst>
          </p:cNvPr>
          <p:cNvSpPr>
            <a:spLocks noChangeAspect="1"/>
          </p:cNvSpPr>
          <p:nvPr/>
        </p:nvSpPr>
        <p:spPr>
          <a:xfrm>
            <a:off x="1726158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D0F6F9-6FB0-4F35-8E17-9C45853DF9EB}"/>
              </a:ext>
            </a:extLst>
          </p:cNvPr>
          <p:cNvSpPr>
            <a:spLocks noChangeAspect="1"/>
          </p:cNvSpPr>
          <p:nvPr/>
        </p:nvSpPr>
        <p:spPr>
          <a:xfrm>
            <a:off x="1809767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9987C49-DB38-43B1-9545-47D15B054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5" t="13357" r="66692" b="50424"/>
          <a:stretch/>
        </p:blipFill>
        <p:spPr>
          <a:xfrm>
            <a:off x="823669" y="3428693"/>
            <a:ext cx="1957140" cy="108181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AD3FE8C-88E9-4656-9ADC-E1C98B0FA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4" t="13176" r="35563" b="50605"/>
          <a:stretch/>
        </p:blipFill>
        <p:spPr>
          <a:xfrm>
            <a:off x="3484179" y="3457986"/>
            <a:ext cx="1957140" cy="108181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C6F21B5-C385-4C7E-8EB3-6066E7E0B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23" t="12232" r="2974" b="51549"/>
          <a:stretch/>
        </p:blipFill>
        <p:spPr>
          <a:xfrm>
            <a:off x="5699878" y="3460519"/>
            <a:ext cx="1957140" cy="108181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78F84EF3-C4C8-492D-9B54-64D223F41F91}"/>
              </a:ext>
            </a:extLst>
          </p:cNvPr>
          <p:cNvSpPr/>
          <p:nvPr/>
        </p:nvSpPr>
        <p:spPr>
          <a:xfrm>
            <a:off x="6588448" y="329094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1673B35-27A5-4E8A-BD2A-508475F811FA}"/>
              </a:ext>
            </a:extLst>
          </p:cNvPr>
          <p:cNvSpPr/>
          <p:nvPr/>
        </p:nvSpPr>
        <p:spPr>
          <a:xfrm>
            <a:off x="4361319" y="331349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2E6A482-8ED2-4EB4-9FE8-B1C328E17BE6}"/>
              </a:ext>
            </a:extLst>
          </p:cNvPr>
          <p:cNvSpPr/>
          <p:nvPr/>
        </p:nvSpPr>
        <p:spPr>
          <a:xfrm>
            <a:off x="1700809" y="328678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BD14520-A229-4F06-B6BB-934DE1232326}"/>
              </a:ext>
            </a:extLst>
          </p:cNvPr>
          <p:cNvSpPr/>
          <p:nvPr/>
        </p:nvSpPr>
        <p:spPr>
          <a:xfrm>
            <a:off x="701016" y="33490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A60EB1-369C-48C7-8C75-192C5BF73F83}"/>
              </a:ext>
            </a:extLst>
          </p:cNvPr>
          <p:cNvSpPr/>
          <p:nvPr/>
        </p:nvSpPr>
        <p:spPr>
          <a:xfrm>
            <a:off x="3369876" y="337578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319B579-2D12-4E29-A2B8-FA97F1F6E349}"/>
              </a:ext>
            </a:extLst>
          </p:cNvPr>
          <p:cNvSpPr/>
          <p:nvPr/>
        </p:nvSpPr>
        <p:spPr>
          <a:xfrm>
            <a:off x="5593520" y="337578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3374265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601394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25275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637639" y="1439420"/>
            <a:ext cx="2110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462279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462279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462279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689408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689408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689408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637638" y="2035922"/>
            <a:ext cx="7222845" cy="30014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565487" y="1959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F1A5B-50B8-4939-B5AC-E33F86BCE521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D49F0C06-C8E5-4AEB-8A59-77AC11078D8D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0EBC73-D904-438D-96B1-7B452C87EDA9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53E2A2-D056-492E-8587-F7703EA1141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15A279-6EED-46A0-98FB-6006DB4169AA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230519-E192-47B5-A1CF-F7DEEC88D4F2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6F301F37-81A9-4B21-B549-1BEA6C55A530}"/>
              </a:ext>
            </a:extLst>
          </p:cNvPr>
          <p:cNvSpPr/>
          <p:nvPr/>
        </p:nvSpPr>
        <p:spPr>
          <a:xfrm>
            <a:off x="1567984" y="508006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211209-5297-4F9B-9446-1020799737E6}"/>
              </a:ext>
            </a:extLst>
          </p:cNvPr>
          <p:cNvSpPr>
            <a:spLocks noChangeAspect="1"/>
          </p:cNvSpPr>
          <p:nvPr/>
        </p:nvSpPr>
        <p:spPr>
          <a:xfrm>
            <a:off x="1780748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E21B807-A159-42FB-930E-3EB56024F153}"/>
              </a:ext>
            </a:extLst>
          </p:cNvPr>
          <p:cNvSpPr>
            <a:spLocks noChangeAspect="1"/>
          </p:cNvSpPr>
          <p:nvPr/>
        </p:nvSpPr>
        <p:spPr>
          <a:xfrm>
            <a:off x="1864357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F1A1024-F702-4B31-A43B-A8A883A4D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" t="13147" r="67403" b="47404"/>
          <a:stretch/>
        </p:blipFill>
        <p:spPr>
          <a:xfrm>
            <a:off x="792864" y="2301361"/>
            <a:ext cx="1957140" cy="11062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42AA1F-80B1-48EF-A1E7-A522A578D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04" t="12093" r="2850" b="48458"/>
          <a:stretch/>
        </p:blipFill>
        <p:spPr>
          <a:xfrm>
            <a:off x="3485139" y="2294055"/>
            <a:ext cx="1957140" cy="11062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4971C72-C47D-4309-863F-DA6851B04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3" t="12796" r="35211" b="47755"/>
          <a:stretch/>
        </p:blipFill>
        <p:spPr>
          <a:xfrm>
            <a:off x="5742312" y="2287729"/>
            <a:ext cx="1957140" cy="110624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795F60-BDCB-4620-8CED-F1AEC251A64B}"/>
              </a:ext>
            </a:extLst>
          </p:cNvPr>
          <p:cNvSpPr/>
          <p:nvPr/>
        </p:nvSpPr>
        <p:spPr>
          <a:xfrm>
            <a:off x="700732" y="228047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BB160F-FC71-4F4C-9532-E25B6DBFDB13}"/>
              </a:ext>
            </a:extLst>
          </p:cNvPr>
          <p:cNvSpPr/>
          <p:nvPr/>
        </p:nvSpPr>
        <p:spPr>
          <a:xfrm>
            <a:off x="3431401" y="228772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544856-76B7-4505-8AF5-74128B748794}"/>
              </a:ext>
            </a:extLst>
          </p:cNvPr>
          <p:cNvSpPr/>
          <p:nvPr/>
        </p:nvSpPr>
        <p:spPr>
          <a:xfrm>
            <a:off x="5655045" y="228772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A2C38ED-853A-4977-A8DC-192A7E266DE2}"/>
              </a:ext>
            </a:extLst>
          </p:cNvPr>
          <p:cNvSpPr/>
          <p:nvPr/>
        </p:nvSpPr>
        <p:spPr>
          <a:xfrm>
            <a:off x="6619452" y="323529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713F34A-87ED-46B3-BD3B-A595A4AFA626}"/>
              </a:ext>
            </a:extLst>
          </p:cNvPr>
          <p:cNvSpPr/>
          <p:nvPr/>
        </p:nvSpPr>
        <p:spPr>
          <a:xfrm>
            <a:off x="4392323" y="325784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D8125C6-D393-4867-88C1-C3981AAF00B1}"/>
              </a:ext>
            </a:extLst>
          </p:cNvPr>
          <p:cNvSpPr/>
          <p:nvPr/>
        </p:nvSpPr>
        <p:spPr>
          <a:xfrm>
            <a:off x="1670004" y="325059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632520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3374265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601394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20534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20534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20534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462279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462279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462279" y="386866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689408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689408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689408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213815" y="1440172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564762" y="1969660"/>
            <a:ext cx="7262166" cy="2946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492610" y="1893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07320-1E37-441C-9400-7D75D18D8FA9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Fill">
            <a:extLst>
              <a:ext uri="{FF2B5EF4-FFF2-40B4-BE49-F238E27FC236}">
                <a16:creationId xmlns:a16="http://schemas.microsoft.com/office/drawing/2014/main" id="{62B7D61F-7449-4B75-B456-0C7CEB53E126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3E1E6-8C6B-441C-8DDA-CE4F506F194E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60A62BA-9A9E-4159-89B3-5316CCDE49BC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FDE802-289D-4257-A017-5B287E6A5B01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6ACD26-A1B7-4CAC-8304-020E6E19C1B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C5147FEF-358A-42D2-88D3-0838B3D31428}"/>
              </a:ext>
            </a:extLst>
          </p:cNvPr>
          <p:cNvSpPr/>
          <p:nvPr/>
        </p:nvSpPr>
        <p:spPr>
          <a:xfrm>
            <a:off x="1567984" y="49411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C7D034-5909-439F-B75E-1DFCF7AAB05E}"/>
              </a:ext>
            </a:extLst>
          </p:cNvPr>
          <p:cNvSpPr>
            <a:spLocks noChangeAspect="1"/>
          </p:cNvSpPr>
          <p:nvPr/>
        </p:nvSpPr>
        <p:spPr>
          <a:xfrm>
            <a:off x="1780748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5D622-8E56-4569-AC44-680EAB6B0EE6}"/>
              </a:ext>
            </a:extLst>
          </p:cNvPr>
          <p:cNvSpPr>
            <a:spLocks noChangeAspect="1"/>
          </p:cNvSpPr>
          <p:nvPr/>
        </p:nvSpPr>
        <p:spPr>
          <a:xfrm>
            <a:off x="1864357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18681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E0E5CA3D-1E41-4325-967E-156A4D04E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" t="11212" r="67230" b="53238"/>
          <a:stretch/>
        </p:blipFill>
        <p:spPr>
          <a:xfrm>
            <a:off x="748364" y="2222137"/>
            <a:ext cx="1957140" cy="1116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4F9BA0B-6F00-46F5-9D43-82FB380B8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36" t="11015" r="3317" b="53435"/>
          <a:stretch/>
        </p:blipFill>
        <p:spPr>
          <a:xfrm>
            <a:off x="3496569" y="2207883"/>
            <a:ext cx="1957140" cy="1116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E84A777-074B-4367-A545-00EE94147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07" t="11531" r="35146" b="52919"/>
          <a:stretch/>
        </p:blipFill>
        <p:spPr>
          <a:xfrm>
            <a:off x="5707029" y="2200514"/>
            <a:ext cx="1957140" cy="111600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BD63F3D8-2062-4D5F-A598-13B2628FCC32}"/>
              </a:ext>
            </a:extLst>
          </p:cNvPr>
          <p:cNvSpPr/>
          <p:nvPr/>
        </p:nvSpPr>
        <p:spPr>
          <a:xfrm>
            <a:off x="6607029" y="313424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A37655-1B3D-4D7E-9F1D-EC2EB01567A2}"/>
              </a:ext>
            </a:extLst>
          </p:cNvPr>
          <p:cNvSpPr/>
          <p:nvPr/>
        </p:nvSpPr>
        <p:spPr>
          <a:xfrm>
            <a:off x="4379900" y="315679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30FA01-8F5B-459B-B6D2-1E9090DB75B6}"/>
              </a:ext>
            </a:extLst>
          </p:cNvPr>
          <p:cNvSpPr/>
          <p:nvPr/>
        </p:nvSpPr>
        <p:spPr>
          <a:xfrm>
            <a:off x="1625504" y="315679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BA6826-1DE1-49F4-834D-68907285F898}"/>
              </a:ext>
            </a:extLst>
          </p:cNvPr>
          <p:cNvSpPr/>
          <p:nvPr/>
        </p:nvSpPr>
        <p:spPr>
          <a:xfrm>
            <a:off x="631683" y="22221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49B8DE4-43FF-4EA1-8F2D-32EADBC1B601}"/>
              </a:ext>
            </a:extLst>
          </p:cNvPr>
          <p:cNvSpPr/>
          <p:nvPr/>
        </p:nvSpPr>
        <p:spPr>
          <a:xfrm>
            <a:off x="3394429" y="22221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A2CD41-F482-4349-A1B3-09E4E47172FF}"/>
              </a:ext>
            </a:extLst>
          </p:cNvPr>
          <p:cNvSpPr/>
          <p:nvPr/>
        </p:nvSpPr>
        <p:spPr>
          <a:xfrm>
            <a:off x="5618073" y="22221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113857" y="111571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26011" y="1854380"/>
            <a:ext cx="2968438" cy="1406633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26011" y="2148874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10049" y="1879434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13815" y="764704"/>
            <a:ext cx="3012579" cy="54366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1553085" y="519545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245812" y="78238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879727" y="5778962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177687" y="2161876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999613" y="5786877"/>
            <a:ext cx="220820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960841" y="5704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07752C3-3064-42CD-A50C-43888D34F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81586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ko-KR" altLang="en-US" sz="900" b="1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기준 수정 영역 기재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90000"/>
                        </a:lnSpc>
                      </a:pP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장학혜택 삭제</a:t>
                      </a:r>
                      <a:endParaRPr lang="en-US" altLang="ko-KR" sz="900" b="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문구 삭제</a:t>
                      </a:r>
                      <a:endParaRPr kumimoji="0" lang="en-US" altLang="ko-KR" sz="9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906433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F63162-2E5F-4E18-89F5-7856E58F1C98}"/>
              </a:ext>
            </a:extLst>
          </p:cNvPr>
          <p:cNvSpPr/>
          <p:nvPr/>
        </p:nvSpPr>
        <p:spPr>
          <a:xfrm>
            <a:off x="319216" y="3416415"/>
            <a:ext cx="2733288" cy="22050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19EC22-6AAC-4F11-91AE-0B5384DAABF9}"/>
              </a:ext>
            </a:extLst>
          </p:cNvPr>
          <p:cNvSpPr/>
          <p:nvPr/>
        </p:nvSpPr>
        <p:spPr>
          <a:xfrm>
            <a:off x="1654042" y="48077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7" name="위쪽 화살표 91">
            <a:extLst>
              <a:ext uri="{FF2B5EF4-FFF2-40B4-BE49-F238E27FC236}">
                <a16:creationId xmlns:a16="http://schemas.microsoft.com/office/drawing/2014/main" id="{69763AE9-EFE9-44D2-9F35-AD8031DC8C21}"/>
              </a:ext>
            </a:extLst>
          </p:cNvPr>
          <p:cNvSpPr/>
          <p:nvPr/>
        </p:nvSpPr>
        <p:spPr bwMode="auto">
          <a:xfrm rot="14015552">
            <a:off x="1323481" y="3186305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30345F0-B3D4-4494-84C1-3F13E4671027}"/>
              </a:ext>
            </a:extLst>
          </p:cNvPr>
          <p:cNvSpPr/>
          <p:nvPr/>
        </p:nvSpPr>
        <p:spPr>
          <a:xfrm>
            <a:off x="551185" y="3698738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9308F89-7D24-474A-AD8D-BA3739B4A8F1}"/>
              </a:ext>
            </a:extLst>
          </p:cNvPr>
          <p:cNvSpPr/>
          <p:nvPr/>
        </p:nvSpPr>
        <p:spPr>
          <a:xfrm>
            <a:off x="1709482" y="3701957"/>
            <a:ext cx="163636" cy="1654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7" name="위쪽 화살표 89">
            <a:extLst>
              <a:ext uri="{FF2B5EF4-FFF2-40B4-BE49-F238E27FC236}">
                <a16:creationId xmlns:a16="http://schemas.microsoft.com/office/drawing/2014/main" id="{9D4F7BCC-7AD9-41E4-A5B5-036BA4E54BA6}"/>
              </a:ext>
            </a:extLst>
          </p:cNvPr>
          <p:cNvSpPr/>
          <p:nvPr/>
        </p:nvSpPr>
        <p:spPr bwMode="auto">
          <a:xfrm rot="3266454">
            <a:off x="1845901" y="3832649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BAA6B6-A1EE-42F8-9D1F-7CB50329E47A}"/>
              </a:ext>
            </a:extLst>
          </p:cNvPr>
          <p:cNvSpPr/>
          <p:nvPr/>
        </p:nvSpPr>
        <p:spPr>
          <a:xfrm>
            <a:off x="505561" y="5110673"/>
            <a:ext cx="470949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319B301-3DFD-4EDA-9F65-B3F36CA943F0}"/>
              </a:ext>
            </a:extLst>
          </p:cNvPr>
          <p:cNvGrpSpPr/>
          <p:nvPr/>
        </p:nvGrpSpPr>
        <p:grpSpPr>
          <a:xfrm>
            <a:off x="493376" y="3996850"/>
            <a:ext cx="2285205" cy="1096899"/>
            <a:chOff x="2211349" y="1731914"/>
            <a:chExt cx="3599999" cy="1728000"/>
          </a:xfrm>
        </p:grpSpPr>
        <p:cxnSp>
          <p:nvCxnSpPr>
            <p:cNvPr id="39" name="꺾인 연결선 81">
              <a:extLst>
                <a:ext uri="{FF2B5EF4-FFF2-40B4-BE49-F238E27FC236}">
                  <a16:creationId xmlns:a16="http://schemas.microsoft.com/office/drawing/2014/main" id="{DC037C1D-4E35-4B14-ABE8-89709633F486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꺾인 연결선 82">
              <a:extLst>
                <a:ext uri="{FF2B5EF4-FFF2-40B4-BE49-F238E27FC236}">
                  <a16:creationId xmlns:a16="http://schemas.microsoft.com/office/drawing/2014/main" id="{C2224960-4BEB-4E94-94FB-C782A8320C00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꺾인 연결선 83">
              <a:extLst>
                <a:ext uri="{FF2B5EF4-FFF2-40B4-BE49-F238E27FC236}">
                  <a16:creationId xmlns:a16="http://schemas.microsoft.com/office/drawing/2014/main" id="{006DA71A-ECA5-4AC1-909C-EE650BCEE672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꺾인 연결선 84">
              <a:extLst>
                <a:ext uri="{FF2B5EF4-FFF2-40B4-BE49-F238E27FC236}">
                  <a16:creationId xmlns:a16="http://schemas.microsoft.com/office/drawing/2014/main" id="{410816AD-4B4C-47E1-9E3D-A7311F89D32B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2B1A8B-E97F-4323-9B02-25A1455F45A0}"/>
              </a:ext>
            </a:extLst>
          </p:cNvPr>
          <p:cNvSpPr/>
          <p:nvPr/>
        </p:nvSpPr>
        <p:spPr>
          <a:xfrm>
            <a:off x="882152" y="4827143"/>
            <a:ext cx="598000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6FEA5FA-49E2-4127-A229-E156AAAA37E6}"/>
              </a:ext>
            </a:extLst>
          </p:cNvPr>
          <p:cNvSpPr/>
          <p:nvPr/>
        </p:nvSpPr>
        <p:spPr>
          <a:xfrm>
            <a:off x="1334638" y="4537877"/>
            <a:ext cx="647904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D19B3-1527-4C67-8B5E-45A664FD5019}"/>
              </a:ext>
            </a:extLst>
          </p:cNvPr>
          <p:cNvSpPr/>
          <p:nvPr/>
        </p:nvSpPr>
        <p:spPr>
          <a:xfrm>
            <a:off x="1855189" y="4270658"/>
            <a:ext cx="553789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C66F50E-1F4E-49BB-8D97-D6A6050DF437}"/>
              </a:ext>
            </a:extLst>
          </p:cNvPr>
          <p:cNvSpPr/>
          <p:nvPr/>
        </p:nvSpPr>
        <p:spPr>
          <a:xfrm>
            <a:off x="2348618" y="4000358"/>
            <a:ext cx="457042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1" name="타원형 설명선 93">
            <a:extLst>
              <a:ext uri="{FF2B5EF4-FFF2-40B4-BE49-F238E27FC236}">
                <a16:creationId xmlns:a16="http://schemas.microsoft.com/office/drawing/2014/main" id="{F1A67C60-84A8-42F3-916E-AC5F83F60196}"/>
              </a:ext>
            </a:extLst>
          </p:cNvPr>
          <p:cNvSpPr/>
          <p:nvPr/>
        </p:nvSpPr>
        <p:spPr bwMode="auto">
          <a:xfrm>
            <a:off x="2457395" y="3597885"/>
            <a:ext cx="317348" cy="33856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2" name="타원형 설명선 93">
            <a:extLst>
              <a:ext uri="{FF2B5EF4-FFF2-40B4-BE49-F238E27FC236}">
                <a16:creationId xmlns:a16="http://schemas.microsoft.com/office/drawing/2014/main" id="{D5DEB6E9-6A12-40CF-B091-9A51145CA870}"/>
              </a:ext>
            </a:extLst>
          </p:cNvPr>
          <p:cNvSpPr/>
          <p:nvPr/>
        </p:nvSpPr>
        <p:spPr bwMode="auto">
          <a:xfrm>
            <a:off x="1910810" y="3867474"/>
            <a:ext cx="331263" cy="330215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C7E0E6-4DA9-4080-8DCD-E5FCE189E8C3}"/>
              </a:ext>
            </a:extLst>
          </p:cNvPr>
          <p:cNvSpPr/>
          <p:nvPr/>
        </p:nvSpPr>
        <p:spPr bwMode="auto">
          <a:xfrm>
            <a:off x="1814527" y="3855391"/>
            <a:ext cx="543141" cy="41526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272480" y="836713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288343" y="3623677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288343" y="3918171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270759" y="3647814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279921" y="3954779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1675244" y="39408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654748" y="3303341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5696A484-AD74-43F8-91AF-FBFF9FACE122}"/>
              </a:ext>
            </a:extLst>
          </p:cNvPr>
          <p:cNvSpPr/>
          <p:nvPr/>
        </p:nvSpPr>
        <p:spPr>
          <a:xfrm>
            <a:off x="1567984" y="31409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91D09F0-A8E9-494F-9AD4-130D4907E280}"/>
              </a:ext>
            </a:extLst>
          </p:cNvPr>
          <p:cNvSpPr>
            <a:spLocks noChangeAspect="1"/>
          </p:cNvSpPr>
          <p:nvPr/>
        </p:nvSpPr>
        <p:spPr>
          <a:xfrm>
            <a:off x="1780748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BD0B7B-8C86-44D5-B8DB-22B41E286251}"/>
              </a:ext>
            </a:extLst>
          </p:cNvPr>
          <p:cNvSpPr>
            <a:spLocks noChangeAspect="1"/>
          </p:cNvSpPr>
          <p:nvPr/>
        </p:nvSpPr>
        <p:spPr>
          <a:xfrm>
            <a:off x="1864357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A6A5A-C066-4200-A534-C9A4C4490F5F}"/>
              </a:ext>
            </a:extLst>
          </p:cNvPr>
          <p:cNvSpPr/>
          <p:nvPr/>
        </p:nvSpPr>
        <p:spPr bwMode="auto">
          <a:xfrm>
            <a:off x="652052" y="918829"/>
            <a:ext cx="7244108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5EB9E8-64E4-4551-8272-FA6BD4C4A894}"/>
              </a:ext>
            </a:extLst>
          </p:cNvPr>
          <p:cNvSpPr/>
          <p:nvPr/>
        </p:nvSpPr>
        <p:spPr>
          <a:xfrm>
            <a:off x="697635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FCD82DA-FA1D-4513-B87E-2BAA759F70AA}"/>
              </a:ext>
            </a:extLst>
          </p:cNvPr>
          <p:cNvSpPr/>
          <p:nvPr/>
        </p:nvSpPr>
        <p:spPr>
          <a:xfrm>
            <a:off x="699284" y="1028512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6AB65D7-AD27-492A-9D94-74BD2F59CA6D}"/>
              </a:ext>
            </a:extLst>
          </p:cNvPr>
          <p:cNvGrpSpPr/>
          <p:nvPr/>
        </p:nvGrpSpPr>
        <p:grpSpPr>
          <a:xfrm>
            <a:off x="801497" y="1915408"/>
            <a:ext cx="1973538" cy="967910"/>
            <a:chOff x="816877" y="4725144"/>
            <a:chExt cx="1973538" cy="96791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3E64E4D-0D4F-4FCE-95E7-6019AC154254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6" name="꺾인 연결선 111">
                <a:extLst>
                  <a:ext uri="{FF2B5EF4-FFF2-40B4-BE49-F238E27FC236}">
                    <a16:creationId xmlns:a16="http://schemas.microsoft.com/office/drawing/2014/main" id="{CAD62401-2FBB-4483-89C0-022425CE9054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꺾인 연결선 112">
                <a:extLst>
                  <a:ext uri="{FF2B5EF4-FFF2-40B4-BE49-F238E27FC236}">
                    <a16:creationId xmlns:a16="http://schemas.microsoft.com/office/drawing/2014/main" id="{95600D70-E5B1-4F23-819D-A51BA312A57B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꺾인 연결선 113">
                <a:extLst>
                  <a:ext uri="{FF2B5EF4-FFF2-40B4-BE49-F238E27FC236}">
                    <a16:creationId xmlns:a16="http://schemas.microsoft.com/office/drawing/2014/main" id="{8860CF36-4F4C-43D5-8FF9-7E4BA50FF97F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꺾인 연결선 114">
                <a:extLst>
                  <a:ext uri="{FF2B5EF4-FFF2-40B4-BE49-F238E27FC236}">
                    <a16:creationId xmlns:a16="http://schemas.microsoft.com/office/drawing/2014/main" id="{9AF4092E-C416-437F-ACEB-E80D1AA93033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79EB1D-4E07-4A5D-8A82-A73426113043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939EDA1-E49A-4D7F-899C-E9FA594D7768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4DDDDE0-CAA8-447A-B0AF-062611DC570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2A10037-EA6F-446B-ADF2-358F5098B07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B88FF0C-3657-4494-99EA-571BA5DFEA1A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0" name="위쪽 화살표 115">
            <a:extLst>
              <a:ext uri="{FF2B5EF4-FFF2-40B4-BE49-F238E27FC236}">
                <a16:creationId xmlns:a16="http://schemas.microsoft.com/office/drawing/2014/main" id="{47D1937C-F39F-4862-BA60-25048E15AFDA}"/>
              </a:ext>
            </a:extLst>
          </p:cNvPr>
          <p:cNvSpPr/>
          <p:nvPr/>
        </p:nvSpPr>
        <p:spPr bwMode="auto">
          <a:xfrm rot="3501043">
            <a:off x="2240843" y="1621411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사각형 설명선 116">
            <a:extLst>
              <a:ext uri="{FF2B5EF4-FFF2-40B4-BE49-F238E27FC236}">
                <a16:creationId xmlns:a16="http://schemas.microsoft.com/office/drawing/2014/main" id="{4E1A806C-6871-429D-8CF4-34C7E8D4B0C4}"/>
              </a:ext>
            </a:extLst>
          </p:cNvPr>
          <p:cNvSpPr/>
          <p:nvPr/>
        </p:nvSpPr>
        <p:spPr bwMode="auto">
          <a:xfrm>
            <a:off x="1129360" y="1843994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2633B5-0EC3-4BF2-B34E-AA7B2B00EAE2}"/>
              </a:ext>
            </a:extLst>
          </p:cNvPr>
          <p:cNvSpPr/>
          <p:nvPr/>
        </p:nvSpPr>
        <p:spPr>
          <a:xfrm>
            <a:off x="5604391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28E17D1-2B3A-4869-8584-6E766468CE9F}"/>
              </a:ext>
            </a:extLst>
          </p:cNvPr>
          <p:cNvSpPr/>
          <p:nvPr/>
        </p:nvSpPr>
        <p:spPr>
          <a:xfrm>
            <a:off x="5606040" y="1028512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DDC34E-CDFB-411F-A3AA-93E807369EA7}"/>
              </a:ext>
            </a:extLst>
          </p:cNvPr>
          <p:cNvSpPr/>
          <p:nvPr/>
        </p:nvSpPr>
        <p:spPr>
          <a:xfrm>
            <a:off x="3379563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BFCFB6E-0CA2-4F7D-A0A6-376EEE880A27}"/>
              </a:ext>
            </a:extLst>
          </p:cNvPr>
          <p:cNvSpPr/>
          <p:nvPr/>
        </p:nvSpPr>
        <p:spPr>
          <a:xfrm>
            <a:off x="3381212" y="1028512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30966BB-F1DA-4A90-9D5E-E382B12EFC99}"/>
              </a:ext>
            </a:extLst>
          </p:cNvPr>
          <p:cNvGrpSpPr/>
          <p:nvPr/>
        </p:nvGrpSpPr>
        <p:grpSpPr>
          <a:xfrm>
            <a:off x="3483425" y="1915408"/>
            <a:ext cx="1973538" cy="967910"/>
            <a:chOff x="816877" y="4725144"/>
            <a:chExt cx="1973538" cy="967910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3F5E858-69CA-4836-9EE6-A05D7837781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3" name="꺾인 연결선 128">
                <a:extLst>
                  <a:ext uri="{FF2B5EF4-FFF2-40B4-BE49-F238E27FC236}">
                    <a16:creationId xmlns:a16="http://schemas.microsoft.com/office/drawing/2014/main" id="{1506EC7B-654E-4778-8E42-8E0754563F8F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꺾인 연결선 129">
                <a:extLst>
                  <a:ext uri="{FF2B5EF4-FFF2-40B4-BE49-F238E27FC236}">
                    <a16:creationId xmlns:a16="http://schemas.microsoft.com/office/drawing/2014/main" id="{98058404-FE6C-4CC0-9512-0E440CB1F6C1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꺾인 연결선 130">
                <a:extLst>
                  <a:ext uri="{FF2B5EF4-FFF2-40B4-BE49-F238E27FC236}">
                    <a16:creationId xmlns:a16="http://schemas.microsoft.com/office/drawing/2014/main" id="{E5D85A6B-EFF5-47EC-AE6E-976BA104F5E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꺾인 연결선 131">
                <a:extLst>
                  <a:ext uri="{FF2B5EF4-FFF2-40B4-BE49-F238E27FC236}">
                    <a16:creationId xmlns:a16="http://schemas.microsoft.com/office/drawing/2014/main" id="{74DA52F5-C733-4DF7-848D-DD7657861A24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501821-A16A-4E3D-A846-8781200514BB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F884CA3-B8A7-4A0E-854D-4F58FBE2CB29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3DD2512-D6FD-4F71-942A-7EFFD9705CE6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F1B692F-8C44-4B04-B1D3-417EE5A29DFB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43C3660-40FD-4E36-80FD-2DE73D539AD1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07" name="사각형 설명선 132">
            <a:extLst>
              <a:ext uri="{FF2B5EF4-FFF2-40B4-BE49-F238E27FC236}">
                <a16:creationId xmlns:a16="http://schemas.microsoft.com/office/drawing/2014/main" id="{7957CF88-8DCB-41A6-B09B-0E8A327ED323}"/>
              </a:ext>
            </a:extLst>
          </p:cNvPr>
          <p:cNvSpPr/>
          <p:nvPr/>
        </p:nvSpPr>
        <p:spPr bwMode="auto">
          <a:xfrm>
            <a:off x="3569286" y="184399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08" name="위쪽 화살표 133">
            <a:extLst>
              <a:ext uri="{FF2B5EF4-FFF2-40B4-BE49-F238E27FC236}">
                <a16:creationId xmlns:a16="http://schemas.microsoft.com/office/drawing/2014/main" id="{42276EDF-DD09-4F15-9A46-1E7CE7C6A9DB}"/>
              </a:ext>
            </a:extLst>
          </p:cNvPr>
          <p:cNvSpPr/>
          <p:nvPr/>
        </p:nvSpPr>
        <p:spPr bwMode="auto">
          <a:xfrm rot="3622285">
            <a:off x="4142168" y="1605517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1967850-EA9B-41F0-B1B3-5CD8D1765569}"/>
              </a:ext>
            </a:extLst>
          </p:cNvPr>
          <p:cNvGrpSpPr/>
          <p:nvPr/>
        </p:nvGrpSpPr>
        <p:grpSpPr>
          <a:xfrm>
            <a:off x="5712108" y="1915408"/>
            <a:ext cx="1973538" cy="967910"/>
            <a:chOff x="816877" y="4725144"/>
            <a:chExt cx="1973538" cy="96791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94F7664-13D6-4286-8859-C5EAE1A7C00F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6" name="꺾인 연결선 141">
                <a:extLst>
                  <a:ext uri="{FF2B5EF4-FFF2-40B4-BE49-F238E27FC236}">
                    <a16:creationId xmlns:a16="http://schemas.microsoft.com/office/drawing/2014/main" id="{0CEE2434-C06F-415C-A64E-AA061AFFD800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42">
                <a:extLst>
                  <a:ext uri="{FF2B5EF4-FFF2-40B4-BE49-F238E27FC236}">
                    <a16:creationId xmlns:a16="http://schemas.microsoft.com/office/drawing/2014/main" id="{1B087FED-3752-4C02-854B-4C8A49B30BCD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꺾인 연결선 143">
                <a:extLst>
                  <a:ext uri="{FF2B5EF4-FFF2-40B4-BE49-F238E27FC236}">
                    <a16:creationId xmlns:a16="http://schemas.microsoft.com/office/drawing/2014/main" id="{29DC60E4-A68E-4CCF-8968-A38D69BC8DA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꺾인 연결선 144">
                <a:extLst>
                  <a:ext uri="{FF2B5EF4-FFF2-40B4-BE49-F238E27FC236}">
                    <a16:creationId xmlns:a16="http://schemas.microsoft.com/office/drawing/2014/main" id="{786FC154-17F9-4F28-A404-B5181F50B0AB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ECE5570-00D7-4549-962B-5F466075D6BE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366785-3355-4DCB-AF6C-0D4345CBC33C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2736F7A-58EF-456C-B67D-D1B51066B90B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18B8D3A-0B81-47F7-962D-89E66723BE4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F2ED534-6FCC-43DC-908F-51FC22616FA4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23" name="사각형 설명선 145">
            <a:extLst>
              <a:ext uri="{FF2B5EF4-FFF2-40B4-BE49-F238E27FC236}">
                <a16:creationId xmlns:a16="http://schemas.microsoft.com/office/drawing/2014/main" id="{DAD7531E-4C4B-42C9-9234-E02FFF665A25}"/>
              </a:ext>
            </a:extLst>
          </p:cNvPr>
          <p:cNvSpPr/>
          <p:nvPr/>
        </p:nvSpPr>
        <p:spPr bwMode="auto">
          <a:xfrm>
            <a:off x="5797969" y="184399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4" name="위쪽 화살표 146">
            <a:extLst>
              <a:ext uri="{FF2B5EF4-FFF2-40B4-BE49-F238E27FC236}">
                <a16:creationId xmlns:a16="http://schemas.microsoft.com/office/drawing/2014/main" id="{FDADE1CF-5E19-4A68-9571-FC7043983231}"/>
              </a:ext>
            </a:extLst>
          </p:cNvPr>
          <p:cNvSpPr/>
          <p:nvPr/>
        </p:nvSpPr>
        <p:spPr bwMode="auto">
          <a:xfrm rot="3622285">
            <a:off x="6554732" y="1712477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29A6A0E-52A5-4913-8028-CAADDC3BB7D5}"/>
              </a:ext>
            </a:extLst>
          </p:cNvPr>
          <p:cNvSpPr/>
          <p:nvPr/>
        </p:nvSpPr>
        <p:spPr>
          <a:xfrm>
            <a:off x="613281" y="8367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7433B-17DD-4551-B376-04EF56EC6B56}"/>
              </a:ext>
            </a:extLst>
          </p:cNvPr>
          <p:cNvSpPr/>
          <p:nvPr/>
        </p:nvSpPr>
        <p:spPr>
          <a:xfrm>
            <a:off x="6814116" y="69923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906363"/>
              </p:ext>
            </p:extLst>
          </p:nvPr>
        </p:nvGraphicFramePr>
        <p:xfrm>
          <a:off x="8104412" y="211913"/>
          <a:ext cx="1800000" cy="208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코어 위클리 모의고사 첫번째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2"/>
                        </a:rPr>
                        <a:t>https://mcorejj.megastudy.net/intro/2022/weekly/index.asp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/>
                        </a:rPr>
                        <a:t>https://mcorejj.megastudy.net/event/2021/quel/default.asp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57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4"/>
                        </a:rPr>
                        <a:t>https://mcorejj.megastudy.net/intro/2022/premium/index.asp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544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5"/>
                        </a:rPr>
                        <a:t>https://mcorejj.megastudy.net/intro/info/2022/monthly/index.asp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37566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128170" y="1087744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241792" y="3011633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45812" y="76887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977" y="2164962"/>
          <a:ext cx="299625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6FB2-786C-463D-9913-CDAF29E463A6}"/>
              </a:ext>
            </a:extLst>
          </p:cNvPr>
          <p:cNvSpPr/>
          <p:nvPr/>
        </p:nvSpPr>
        <p:spPr bwMode="auto">
          <a:xfrm>
            <a:off x="213813" y="2150186"/>
            <a:ext cx="1405262" cy="38328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B05EE-D7AB-4CE9-BB7B-A4043BD681B8}"/>
              </a:ext>
            </a:extLst>
          </p:cNvPr>
          <p:cNvSpPr/>
          <p:nvPr/>
        </p:nvSpPr>
        <p:spPr>
          <a:xfrm>
            <a:off x="175041" y="20680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1D24F-C0DB-49BB-BBB1-E0729B6373CA}"/>
              </a:ext>
            </a:extLst>
          </p:cNvPr>
          <p:cNvSpPr txBox="1"/>
          <p:nvPr/>
        </p:nvSpPr>
        <p:spPr>
          <a:xfrm>
            <a:off x="1352600" y="3127460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pic>
        <p:nvPicPr>
          <p:cNvPr id="23" name="Picture 8" descr="러셀CORE 위클리 모의고사">
            <a:extLst>
              <a:ext uri="{FF2B5EF4-FFF2-40B4-BE49-F238E27FC236}">
                <a16:creationId xmlns:a16="http://schemas.microsoft.com/office/drawing/2014/main" id="{F971ED47-9297-4838-B434-F57797CF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5" y="3610693"/>
            <a:ext cx="1098443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형 설명선 4">
            <a:extLst>
              <a:ext uri="{FF2B5EF4-FFF2-40B4-BE49-F238E27FC236}">
                <a16:creationId xmlns:a16="http://schemas.microsoft.com/office/drawing/2014/main" id="{A1E4E4D9-4417-47D2-A158-63FA1B6986BD}"/>
              </a:ext>
            </a:extLst>
          </p:cNvPr>
          <p:cNvSpPr/>
          <p:nvPr/>
        </p:nvSpPr>
        <p:spPr bwMode="auto">
          <a:xfrm>
            <a:off x="260604" y="3096682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13001E-D99D-48DE-A00E-40D240DFEC26}"/>
              </a:ext>
            </a:extLst>
          </p:cNvPr>
          <p:cNvSpPr/>
          <p:nvPr/>
        </p:nvSpPr>
        <p:spPr>
          <a:xfrm>
            <a:off x="203215" y="3168952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AFCD68-507F-4BCA-BE82-FA6AEC873266}"/>
              </a:ext>
            </a:extLst>
          </p:cNvPr>
          <p:cNvSpPr txBox="1"/>
          <p:nvPr/>
        </p:nvSpPr>
        <p:spPr>
          <a:xfrm>
            <a:off x="1352600" y="4116822"/>
            <a:ext cx="18352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60">
            <a:extLst>
              <a:ext uri="{FF2B5EF4-FFF2-40B4-BE49-F238E27FC236}">
                <a16:creationId xmlns:a16="http://schemas.microsoft.com/office/drawing/2014/main" id="{50151EF4-9DC8-4F3C-B590-1079D7BDC36B}"/>
              </a:ext>
            </a:extLst>
          </p:cNvPr>
          <p:cNvSpPr/>
          <p:nvPr/>
        </p:nvSpPr>
        <p:spPr bwMode="auto">
          <a:xfrm>
            <a:off x="1440614" y="384550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7A539C-BA1D-4980-A33F-D912F393BEC5}"/>
              </a:ext>
            </a:extLst>
          </p:cNvPr>
          <p:cNvSpPr/>
          <p:nvPr/>
        </p:nvSpPr>
        <p:spPr>
          <a:xfrm>
            <a:off x="1360950" y="37782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6E6279-9171-471A-A2DD-1B015C1E8CDD}"/>
              </a:ext>
            </a:extLst>
          </p:cNvPr>
          <p:cNvSpPr/>
          <p:nvPr/>
        </p:nvSpPr>
        <p:spPr>
          <a:xfrm>
            <a:off x="3618760" y="2485246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A174FB-0576-48DF-B376-EA4663DCC17A}"/>
              </a:ext>
            </a:extLst>
          </p:cNvPr>
          <p:cNvSpPr txBox="1"/>
          <p:nvPr/>
        </p:nvSpPr>
        <p:spPr>
          <a:xfrm>
            <a:off x="4844651" y="2697677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4BB7C4-C243-4CDF-893A-77184AF31C1E}"/>
              </a:ext>
            </a:extLst>
          </p:cNvPr>
          <p:cNvSpPr txBox="1"/>
          <p:nvPr/>
        </p:nvSpPr>
        <p:spPr>
          <a:xfrm>
            <a:off x="4844651" y="3700135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25" name="Picture 6" descr="메가X대성 더 프리미엄 모의고사">
            <a:extLst>
              <a:ext uri="{FF2B5EF4-FFF2-40B4-BE49-F238E27FC236}">
                <a16:creationId xmlns:a16="http://schemas.microsoft.com/office/drawing/2014/main" id="{4254E283-72AD-4183-A9E6-509BC03D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036" y="2961906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59">
            <a:extLst>
              <a:ext uri="{FF2B5EF4-FFF2-40B4-BE49-F238E27FC236}">
                <a16:creationId xmlns:a16="http://schemas.microsoft.com/office/drawing/2014/main" id="{ADE3763C-B4EB-45E5-8210-3ED808C144C6}"/>
              </a:ext>
            </a:extLst>
          </p:cNvPr>
          <p:cNvSpPr/>
          <p:nvPr/>
        </p:nvSpPr>
        <p:spPr bwMode="auto">
          <a:xfrm>
            <a:off x="4932664" y="343318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F57969-D082-4EDD-A2E1-67189496FE11}"/>
              </a:ext>
            </a:extLst>
          </p:cNvPr>
          <p:cNvSpPr/>
          <p:nvPr/>
        </p:nvSpPr>
        <p:spPr>
          <a:xfrm>
            <a:off x="4879478" y="33700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ED2C4A-4345-4F48-8CD5-63DCD36EA0D3}"/>
              </a:ext>
            </a:extLst>
          </p:cNvPr>
          <p:cNvSpPr txBox="1"/>
          <p:nvPr/>
        </p:nvSpPr>
        <p:spPr>
          <a:xfrm>
            <a:off x="3612690" y="2496913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DFF1DB-83BE-42B2-93AA-0EAF55B154C7}"/>
              </a:ext>
            </a:extLst>
          </p:cNvPr>
          <p:cNvSpPr/>
          <p:nvPr/>
        </p:nvSpPr>
        <p:spPr>
          <a:xfrm>
            <a:off x="3616619" y="326684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C13307-23CC-429A-B1CF-A1E286D1715C}"/>
              </a:ext>
            </a:extLst>
          </p:cNvPr>
          <p:cNvSpPr txBox="1"/>
          <p:nvPr/>
        </p:nvSpPr>
        <p:spPr>
          <a:xfrm>
            <a:off x="4758739" y="478419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25BC45-1B2B-425A-B518-26370716EF27}"/>
              </a:ext>
            </a:extLst>
          </p:cNvPr>
          <p:cNvSpPr txBox="1"/>
          <p:nvPr/>
        </p:nvSpPr>
        <p:spPr>
          <a:xfrm>
            <a:off x="4758739" y="1480877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42" name="Picture 2" descr="퀄 모의고사">
            <a:extLst>
              <a:ext uri="{FF2B5EF4-FFF2-40B4-BE49-F238E27FC236}">
                <a16:creationId xmlns:a16="http://schemas.microsoft.com/office/drawing/2014/main" id="{D442D550-6CF0-4F41-9CE4-AF386873C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10" y="635334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58">
            <a:extLst>
              <a:ext uri="{FF2B5EF4-FFF2-40B4-BE49-F238E27FC236}">
                <a16:creationId xmlns:a16="http://schemas.microsoft.com/office/drawing/2014/main" id="{0C8A362B-C8D5-4014-8CF0-67BBE9D6DF1B}"/>
              </a:ext>
            </a:extLst>
          </p:cNvPr>
          <p:cNvSpPr/>
          <p:nvPr/>
        </p:nvSpPr>
        <p:spPr bwMode="auto">
          <a:xfrm>
            <a:off x="4846753" y="121392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523736-B93B-43BB-80BC-0865E14F49D8}"/>
              </a:ext>
            </a:extLst>
          </p:cNvPr>
          <p:cNvSpPr/>
          <p:nvPr/>
        </p:nvSpPr>
        <p:spPr>
          <a:xfrm>
            <a:off x="4766982" y="115084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3A8CA2-3B22-4004-BCA3-683D2B594D52}"/>
              </a:ext>
            </a:extLst>
          </p:cNvPr>
          <p:cNvSpPr txBox="1"/>
          <p:nvPr/>
        </p:nvSpPr>
        <p:spPr>
          <a:xfrm>
            <a:off x="3613605" y="33289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66DCCB-7B3E-4A5B-95FA-B21F5E719E0E}"/>
              </a:ext>
            </a:extLst>
          </p:cNvPr>
          <p:cNvSpPr/>
          <p:nvPr/>
        </p:nvSpPr>
        <p:spPr>
          <a:xfrm>
            <a:off x="3616724" y="4631520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DD00E0-81F0-4A2F-99CC-B04AB8EA9EAF}"/>
              </a:ext>
            </a:extLst>
          </p:cNvPr>
          <p:cNvSpPr txBox="1"/>
          <p:nvPr/>
        </p:nvSpPr>
        <p:spPr>
          <a:xfrm>
            <a:off x="3610654" y="4643187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#4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48" name="Picture 2" descr="월간 학습지 장영진">
            <a:extLst>
              <a:ext uri="{FF2B5EF4-FFF2-40B4-BE49-F238E27FC236}">
                <a16:creationId xmlns:a16="http://schemas.microsoft.com/office/drawing/2014/main" id="{04069065-019C-4DD5-A34F-7BA6E6BC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02" y="5146942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695A664-359D-43B3-A188-A67804E5C72A}"/>
              </a:ext>
            </a:extLst>
          </p:cNvPr>
          <p:cNvSpPr txBox="1"/>
          <p:nvPr/>
        </p:nvSpPr>
        <p:spPr>
          <a:xfrm>
            <a:off x="4774509" y="476962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266B0B-EEF8-4D1D-B9C0-E0E31794F94B}"/>
              </a:ext>
            </a:extLst>
          </p:cNvPr>
          <p:cNvSpPr txBox="1"/>
          <p:nvPr/>
        </p:nvSpPr>
        <p:spPr>
          <a:xfrm>
            <a:off x="4774509" y="577208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61">
            <a:extLst>
              <a:ext uri="{FF2B5EF4-FFF2-40B4-BE49-F238E27FC236}">
                <a16:creationId xmlns:a16="http://schemas.microsoft.com/office/drawing/2014/main" id="{4EDC6716-844A-45C2-9449-DEFF42974AE5}"/>
              </a:ext>
            </a:extLst>
          </p:cNvPr>
          <p:cNvSpPr/>
          <p:nvPr/>
        </p:nvSpPr>
        <p:spPr bwMode="auto">
          <a:xfrm>
            <a:off x="4862522" y="550076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1DFB7D-0EC7-4EB4-9EF6-283BD174F15D}"/>
              </a:ext>
            </a:extLst>
          </p:cNvPr>
          <p:cNvSpPr/>
          <p:nvPr/>
        </p:nvSpPr>
        <p:spPr>
          <a:xfrm>
            <a:off x="4809336" y="54335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076444-3E3F-43F0-9C2C-448DF5A6D79E}"/>
              </a:ext>
            </a:extLst>
          </p:cNvPr>
          <p:cNvSpPr txBox="1"/>
          <p:nvPr/>
        </p:nvSpPr>
        <p:spPr>
          <a:xfrm>
            <a:off x="175041" y="2999669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BF4FD7-6FE6-4F6F-B5F4-BFB967777995}"/>
              </a:ext>
            </a:extLst>
          </p:cNvPr>
          <p:cNvSpPr/>
          <p:nvPr/>
        </p:nvSpPr>
        <p:spPr bwMode="auto">
          <a:xfrm>
            <a:off x="0" y="1165255"/>
            <a:ext cx="9561512" cy="569274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5E8A33A-6F6F-8D60-DD93-FCBF03F8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875602"/>
              </p:ext>
            </p:extLst>
          </p:nvPr>
        </p:nvGraphicFramePr>
        <p:xfrm>
          <a:off x="69147" y="1214470"/>
          <a:ext cx="8755957" cy="34196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1310">
                  <a:extLst>
                    <a:ext uri="{9D8B030D-6E8A-4147-A177-3AD203B41FA5}">
                      <a16:colId xmlns:a16="http://schemas.microsoft.com/office/drawing/2014/main" val="1036230552"/>
                    </a:ext>
                  </a:extLst>
                </a:gridCol>
                <a:gridCol w="670571">
                  <a:extLst>
                    <a:ext uri="{9D8B030D-6E8A-4147-A177-3AD203B41FA5}">
                      <a16:colId xmlns:a16="http://schemas.microsoft.com/office/drawing/2014/main" val="2287180879"/>
                    </a:ext>
                  </a:extLst>
                </a:gridCol>
                <a:gridCol w="908412">
                  <a:extLst>
                    <a:ext uri="{9D8B030D-6E8A-4147-A177-3AD203B41FA5}">
                      <a16:colId xmlns:a16="http://schemas.microsoft.com/office/drawing/2014/main" val="1988686281"/>
                    </a:ext>
                  </a:extLst>
                </a:gridCol>
                <a:gridCol w="1515358">
                  <a:extLst>
                    <a:ext uri="{9D8B030D-6E8A-4147-A177-3AD203B41FA5}">
                      <a16:colId xmlns:a16="http://schemas.microsoft.com/office/drawing/2014/main" val="378850003"/>
                    </a:ext>
                  </a:extLst>
                </a:gridCol>
                <a:gridCol w="1393299">
                  <a:extLst>
                    <a:ext uri="{9D8B030D-6E8A-4147-A177-3AD203B41FA5}">
                      <a16:colId xmlns:a16="http://schemas.microsoft.com/office/drawing/2014/main" val="2588974746"/>
                    </a:ext>
                  </a:extLst>
                </a:gridCol>
                <a:gridCol w="2034379">
                  <a:extLst>
                    <a:ext uri="{9D8B030D-6E8A-4147-A177-3AD203B41FA5}">
                      <a16:colId xmlns:a16="http://schemas.microsoft.com/office/drawing/2014/main" val="1771494752"/>
                    </a:ext>
                  </a:extLst>
                </a:gridCol>
                <a:gridCol w="924203">
                  <a:extLst>
                    <a:ext uri="{9D8B030D-6E8A-4147-A177-3AD203B41FA5}">
                      <a16:colId xmlns:a16="http://schemas.microsoft.com/office/drawing/2014/main" val="3645073109"/>
                    </a:ext>
                  </a:extLst>
                </a:gridCol>
                <a:gridCol w="758425">
                  <a:extLst>
                    <a:ext uri="{9D8B030D-6E8A-4147-A177-3AD203B41FA5}">
                      <a16:colId xmlns:a16="http://schemas.microsoft.com/office/drawing/2014/main" val="3859538257"/>
                    </a:ext>
                  </a:extLst>
                </a:gridCol>
              </a:tblGrid>
              <a:tr h="413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반명</a:t>
                      </a:r>
                      <a:endParaRPr lang="ko-KR" altLang="en-US" sz="900" b="1" spc="-15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모의고사 전형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내신 전형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 전형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장학 혜택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의무 </a:t>
                      </a:r>
                      <a:endParaRPr lang="en-US" altLang="ko-KR" sz="900" b="1" spc="-15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spc="-15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강좌 수</a:t>
                      </a:r>
                    </a:p>
                  </a:txBody>
                  <a:tcPr marL="60365" marR="60365" marT="30183" marB="30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8358"/>
                  </a:ext>
                </a:extLst>
              </a:tr>
              <a:tr h="70046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학년도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/9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탐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(2)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합 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등급 이내</a:t>
                      </a:r>
                      <a:b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9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일반고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1.4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이내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자사고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특목고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2.2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 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인문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연세대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고려대</a:t>
                      </a:r>
                      <a:b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성균관대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서강대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한양대</a:t>
                      </a:r>
                    </a:p>
                    <a:p>
                      <a:pPr marL="0" indent="0" algn="ctr" defTabSz="914400" rtl="0" eaLnBrk="1" fontAlgn="ctr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자연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치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카이스트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포스텍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연세대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고려대</a:t>
                      </a:r>
                    </a:p>
                  </a:txBody>
                  <a:tcPr marL="74295" marR="74295" marT="85130" marB="85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자습전용관 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50%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(310,000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83390"/>
                  </a:ext>
                </a:extLst>
              </a:tr>
              <a:tr h="4868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모바일고딕 OTF Bold" panose="00000800000000000000" pitchFamily="50" charset="-127"/>
                        <a:ea typeface="ONE 모바일고딕 OTF Bold" panose="00000800000000000000" pitchFamily="50" charset="-127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서의치대반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학년도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/9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/6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탐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(1)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중에서 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영역 합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등급 이내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일반고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1.7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b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자사고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특목고</a:t>
                      </a:r>
                      <a:b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2.7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인문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이화여대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중앙대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경희대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한국외대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서울시립대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자연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성균관대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서강대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한양대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441365"/>
                  </a:ext>
                </a:extLst>
              </a:tr>
              <a:tr h="784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연고대반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학년도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/9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/6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탐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(1)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b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영역 합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등급 이내</a:t>
                      </a:r>
                      <a:b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9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6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일반고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2.3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b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자사고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특목고</a:t>
                      </a:r>
                      <a:b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3.2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인문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건국대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동국대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홍익대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숙명여대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인하대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아주대</a:t>
                      </a:r>
                    </a:p>
                    <a:p>
                      <a:pPr marL="0" algn="ctr" defTabSz="914400" rtl="0" eaLnBrk="1" fontAlgn="ctr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자연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중앙대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경희대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이화여대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서울시립대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건국대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동국대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홍익대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숙명여대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인하대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아주대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지역인재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전북대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전주교대</a:t>
                      </a:r>
                      <a:endParaRPr lang="ko-KR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253692"/>
                  </a:ext>
                </a:extLst>
              </a:tr>
              <a:tr h="486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블루반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학년도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/9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/6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탐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(1)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b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영역 합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등급 이내</a:t>
                      </a:r>
                      <a:b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수능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9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6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일반고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3.0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자사고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특목고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4.5 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82473"/>
                  </a:ext>
                </a:extLst>
              </a:tr>
              <a:tr h="4868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ONE 모바일고딕 OTF Bold" panose="00000800000000000000" pitchFamily="50" charset="-127"/>
                        <a:ea typeface="ONE 모바일고딕 OTF Bold" panose="00000800000000000000" pitchFamily="50" charset="-127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그린반</a:t>
                      </a: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면접 후 정원 </a:t>
                      </a:r>
                      <a:r>
                        <a:rPr lang="en-US" altLang="ko-KR" sz="90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5% </a:t>
                      </a:r>
                      <a:r>
                        <a:rPr lang="ko-KR" altLang="en-US" sz="90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이내 선발</a:t>
                      </a:r>
                      <a:endParaRPr lang="en-US" altLang="ko-KR" sz="900" u="none" strike="noStrike" kern="1200" noProof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u="none" strike="noStrike" kern="1200" noProof="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4996" marR="4996" marT="49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9" marR="4059" marT="40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85999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884" y="4646346"/>
            <a:ext cx="79153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■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안내 사항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∙ </a:t>
            </a:r>
            <a:r>
              <a:rPr lang="ko-KR" altLang="en-US" dirty="0">
                <a:latin typeface="+mn-ea"/>
                <a:ea typeface="+mn-ea"/>
              </a:rPr>
              <a:t>대학교 전형의 경우 </a:t>
            </a:r>
            <a:r>
              <a:rPr lang="en-US" altLang="ko-KR" dirty="0">
                <a:latin typeface="+mn-ea"/>
                <a:ea typeface="+mn-ea"/>
              </a:rPr>
              <a:t>23, 24</a:t>
            </a:r>
            <a:r>
              <a:rPr lang="ko-KR" altLang="en-US" dirty="0">
                <a:latin typeface="+mn-ea"/>
                <a:ea typeface="+mn-ea"/>
              </a:rPr>
              <a:t>학번까지 적용되며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해당 대학교의 분교 또는 지방 캠퍼스는 제외됩니다</a:t>
            </a:r>
            <a:r>
              <a:rPr lang="en-US" altLang="ko-KR" dirty="0">
                <a:latin typeface="+mn-ea"/>
                <a:ea typeface="+mn-ea"/>
              </a:rPr>
              <a:t>. (22</a:t>
            </a:r>
            <a:r>
              <a:rPr lang="ko-KR" altLang="en-US" dirty="0">
                <a:latin typeface="+mn-ea"/>
                <a:ea typeface="+mn-ea"/>
              </a:rPr>
              <a:t>학번 이전 및 이외 대학 합격자는 내부 검토 후 선발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∙ </a:t>
            </a:r>
            <a:r>
              <a:rPr lang="ko-KR" altLang="en-US" dirty="0" err="1">
                <a:latin typeface="+mn-ea"/>
                <a:ea typeface="+mn-ea"/>
              </a:rPr>
              <a:t>바른공부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자습전용관</a:t>
            </a:r>
            <a:r>
              <a:rPr lang="ko-KR" altLang="en-US" dirty="0">
                <a:latin typeface="+mn-ea"/>
                <a:ea typeface="+mn-ea"/>
              </a:rPr>
              <a:t> 이용료는 의무 강좌 수강료가 포함되지 않은 금액으로 강좌 수강료는 별도 납부해야 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∙ </a:t>
            </a:r>
            <a:r>
              <a:rPr lang="ko-KR" altLang="en-US" dirty="0">
                <a:latin typeface="+mn-ea"/>
                <a:ea typeface="+mn-ea"/>
              </a:rPr>
              <a:t>의무 강좌는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시간 수업</a:t>
            </a:r>
            <a:r>
              <a:rPr lang="en-US" altLang="ko-KR" dirty="0">
                <a:latin typeface="+mn-ea"/>
                <a:ea typeface="+mn-ea"/>
              </a:rPr>
              <a:t>(1</a:t>
            </a:r>
            <a:r>
              <a:rPr lang="ko-KR" altLang="en-US" dirty="0">
                <a:latin typeface="+mn-ea"/>
                <a:ea typeface="+mn-ea"/>
              </a:rPr>
              <a:t>주 기준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이상에 해당하는 강좌에 한정되며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의무 강좌 </a:t>
            </a:r>
            <a:r>
              <a:rPr lang="ko-KR" altLang="en-US" dirty="0" err="1">
                <a:latin typeface="+mn-ea"/>
                <a:ea typeface="+mn-ea"/>
              </a:rPr>
              <a:t>미충족</a:t>
            </a:r>
            <a:r>
              <a:rPr lang="ko-KR" altLang="en-US" dirty="0">
                <a:latin typeface="+mn-ea"/>
                <a:ea typeface="+mn-ea"/>
              </a:rPr>
              <a:t> 시 </a:t>
            </a:r>
            <a:r>
              <a:rPr lang="ko-KR" altLang="en-US" dirty="0" err="1">
                <a:latin typeface="+mn-ea"/>
                <a:ea typeface="+mn-ea"/>
              </a:rPr>
              <a:t>정규반을</a:t>
            </a:r>
            <a:r>
              <a:rPr lang="ko-KR" altLang="en-US" dirty="0">
                <a:latin typeface="+mn-ea"/>
                <a:ea typeface="+mn-ea"/>
              </a:rPr>
              <a:t> 이용할 수 없습니다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∙ </a:t>
            </a:r>
            <a:r>
              <a:rPr lang="ko-KR" altLang="en-US" dirty="0">
                <a:latin typeface="+mn-ea"/>
                <a:ea typeface="+mn-ea"/>
              </a:rPr>
              <a:t>지원하는 전형에 따라 증빙 서류는 필수로 제출해야 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제출한 문서가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위조된 문서로 판명될 경우 재원 기간 동안 지원받은 수강료 전액 납부 및 퇴원 절차를 진행합니다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∙ </a:t>
            </a:r>
            <a:r>
              <a:rPr lang="ko-KR" altLang="en-US" dirty="0" err="1">
                <a:latin typeface="+mn-ea"/>
                <a:ea typeface="+mn-ea"/>
              </a:rPr>
              <a:t>전형별</a:t>
            </a:r>
            <a:r>
              <a:rPr lang="ko-KR" altLang="en-US" dirty="0">
                <a:latin typeface="+mn-ea"/>
                <a:ea typeface="+mn-ea"/>
              </a:rPr>
              <a:t> 제출 서류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 - </a:t>
            </a:r>
            <a:r>
              <a:rPr lang="ko-KR" altLang="en-US" dirty="0">
                <a:latin typeface="+mn-ea"/>
                <a:ea typeface="+mn-ea"/>
              </a:rPr>
              <a:t>모의고사 전형 </a:t>
            </a:r>
            <a:r>
              <a:rPr lang="en-US" altLang="ko-KR" dirty="0">
                <a:latin typeface="+mn-ea"/>
                <a:ea typeface="+mn-ea"/>
              </a:rPr>
              <a:t>: 2024</a:t>
            </a:r>
            <a:r>
              <a:rPr lang="ko-KR" altLang="en-US" dirty="0">
                <a:latin typeface="+mn-ea"/>
                <a:ea typeface="+mn-ea"/>
              </a:rPr>
              <a:t>학년도 수능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평가원 성적표 中 </a:t>
            </a:r>
            <a:r>
              <a:rPr lang="ko-KR" altLang="en-US" dirty="0" err="1">
                <a:latin typeface="+mn-ea"/>
                <a:ea typeface="+mn-ea"/>
              </a:rPr>
              <a:t>택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 - </a:t>
            </a:r>
            <a:r>
              <a:rPr lang="ko-KR" altLang="en-US" dirty="0">
                <a:latin typeface="+mn-ea"/>
                <a:ea typeface="+mn-ea"/>
              </a:rPr>
              <a:t>내신 전형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전 학년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전 교과 내신 성적 평균</a:t>
            </a:r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 - </a:t>
            </a:r>
            <a:r>
              <a:rPr lang="ko-KR" altLang="en-US" dirty="0">
                <a:latin typeface="+mn-ea"/>
                <a:ea typeface="+mn-ea"/>
              </a:rPr>
              <a:t>대학교 전형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대학교 재학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합격 증명서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3343" y="558649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</a:t>
            </a:r>
            <a:r>
              <a:rPr lang="en-US" altLang="ko-KR" sz="1800" b="1" spc="-150" dirty="0">
                <a:latin typeface="+mn-ea"/>
                <a:ea typeface="+mn-ea"/>
              </a:rPr>
              <a:t>CORE </a:t>
            </a:r>
            <a:r>
              <a:rPr lang="ko-KR" altLang="en-US" sz="1800" b="1" spc="-150" dirty="0">
                <a:latin typeface="+mn-ea"/>
                <a:ea typeface="+mn-ea"/>
              </a:rPr>
              <a:t>전주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</a:t>
            </a:r>
            <a:r>
              <a:rPr lang="ko-KR" altLang="en-US" sz="1800" b="1" spc="-150" dirty="0" err="1">
                <a:latin typeface="+mn-ea"/>
                <a:ea typeface="+mn-ea"/>
              </a:rPr>
              <a:t>정규반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</a:t>
            </a:r>
            <a:r>
              <a:rPr lang="ko-KR" altLang="en-US" sz="1800" b="1" spc="-150" dirty="0" err="1">
                <a:solidFill>
                  <a:srgbClr val="0070C0"/>
                </a:solidFill>
                <a:latin typeface="+mn-ea"/>
                <a:ea typeface="+mn-ea"/>
              </a:rPr>
              <a:t>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68481" y="4766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" name="직사각형 15"/>
          <p:cNvSpPr/>
          <p:nvPr/>
        </p:nvSpPr>
        <p:spPr>
          <a:xfrm>
            <a:off x="0" y="113827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E5246B-E408-44C0-83E0-F09D9412C539}"/>
              </a:ext>
            </a:extLst>
          </p:cNvPr>
          <p:cNvSpPr/>
          <p:nvPr/>
        </p:nvSpPr>
        <p:spPr bwMode="auto">
          <a:xfrm>
            <a:off x="1681846" y="584930"/>
            <a:ext cx="1517976" cy="32117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961B435-0104-454B-BD44-3AE18E4D2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96925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4" name="제목 1">
            <a:extLst>
              <a:ext uri="{FF2B5EF4-FFF2-40B4-BE49-F238E27FC236}">
                <a16:creationId xmlns:a16="http://schemas.microsoft.com/office/drawing/2014/main" id="{0FF60E10-1FD6-47D5-817B-39FCF64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069679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376192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291371" y="4189483"/>
            <a:ext cx="2896445" cy="33218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252600" y="41073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213815" y="4204252"/>
            <a:ext cx="301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29C76F8-16FD-4E9E-8DCF-04395317F8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902735" y="5070146"/>
            <a:ext cx="1840709" cy="126577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9831266-7384-427B-B95D-3F7672A6BCC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3459418" y="5079090"/>
            <a:ext cx="1834731" cy="125683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344EC9-7E1C-445A-9D4B-FFFA872BF99C}"/>
              </a:ext>
            </a:extLst>
          </p:cNvPr>
          <p:cNvSpPr/>
          <p:nvPr/>
        </p:nvSpPr>
        <p:spPr>
          <a:xfrm>
            <a:off x="332609" y="4997701"/>
            <a:ext cx="5256661" cy="14218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7240A5-A770-4B21-87E8-07CB9F9F49D7}"/>
              </a:ext>
            </a:extLst>
          </p:cNvPr>
          <p:cNvSpPr/>
          <p:nvPr/>
        </p:nvSpPr>
        <p:spPr>
          <a:xfrm>
            <a:off x="4210745" y="5077405"/>
            <a:ext cx="1080000" cy="2154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D3890B-FF74-4260-BDBD-E62E790FDC93}"/>
              </a:ext>
            </a:extLst>
          </p:cNvPr>
          <p:cNvSpPr/>
          <p:nvPr/>
        </p:nvSpPr>
        <p:spPr>
          <a:xfrm>
            <a:off x="1657829" y="5077405"/>
            <a:ext cx="1080000" cy="2154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0F84CC4-A2BC-4BE5-B934-50583C9A74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9909" y="1140959"/>
          <a:ext cx="289644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743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409743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1481962035"/>
                    </a:ext>
                  </a:extLst>
                </a:gridCol>
                <a:gridCol w="478014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55589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437984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416318" y="926185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-14144" y="4909827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27264" y="5153909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전주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13815" y="836712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1064568" y="1146388"/>
            <a:ext cx="571285" cy="365211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1025796" y="10642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b="0" dirty="0"/>
              <a:t>2024 N</a:t>
            </a:r>
            <a:r>
              <a:rPr lang="ko-KR" altLang="en-US" sz="900" b="0" dirty="0"/>
              <a:t>수 </a:t>
            </a:r>
            <a:r>
              <a:rPr lang="ko-KR" altLang="en-US" sz="900" b="0" dirty="0" err="1"/>
              <a:t>정규반</a:t>
            </a:r>
            <a:r>
              <a:rPr lang="en-US" altLang="ko-KR" sz="900" b="0" dirty="0"/>
              <a:t>(CORE </a:t>
            </a:r>
            <a:r>
              <a:rPr lang="ko-KR" altLang="en-US" sz="900" b="0" dirty="0"/>
              <a:t>전주 </a:t>
            </a:r>
            <a:r>
              <a:rPr lang="en-US" altLang="ko-KR" sz="900" b="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430682"/>
              </p:ext>
            </p:extLst>
          </p:nvPr>
        </p:nvGraphicFramePr>
        <p:xfrm>
          <a:off x="8104412" y="211913"/>
          <a:ext cx="1800000" cy="152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위치 조정하여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80719" y="4894177"/>
            <a:ext cx="2896445" cy="22310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41948" y="48120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848544" y="5254704"/>
            <a:ext cx="879588" cy="20613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809772" y="517258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7F4087-1B7D-4989-BEA9-726FAF52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9" y="5847251"/>
            <a:ext cx="2378868" cy="3996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474022" y="584725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5B6995-295F-4D6A-A2AD-043F0C0A6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73" y="370704"/>
            <a:ext cx="2990667" cy="61165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669333-EA6B-45B4-9644-8473ADAD80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91"/>
          <a:stretch/>
        </p:blipFill>
        <p:spPr>
          <a:xfrm>
            <a:off x="365492" y="370704"/>
            <a:ext cx="3169871" cy="61165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3DA93-169B-4CE6-945A-98AC635E6E48}"/>
              </a:ext>
            </a:extLst>
          </p:cNvPr>
          <p:cNvSpPr/>
          <p:nvPr/>
        </p:nvSpPr>
        <p:spPr bwMode="auto">
          <a:xfrm>
            <a:off x="343934" y="1052736"/>
            <a:ext cx="3213208" cy="2952328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전주에서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353848-0803-4972-9D05-FE65FFC23165}"/>
              </a:ext>
            </a:extLst>
          </p:cNvPr>
          <p:cNvSpPr/>
          <p:nvPr/>
        </p:nvSpPr>
        <p:spPr bwMode="auto">
          <a:xfrm>
            <a:off x="3827696" y="3789040"/>
            <a:ext cx="2808312" cy="2016224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FCCE6-0312-4121-82FE-4CD862F8CBB8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7292EC-A13D-4A40-941A-1EB29403358A}"/>
              </a:ext>
            </a:extLst>
          </p:cNvPr>
          <p:cNvSpPr/>
          <p:nvPr/>
        </p:nvSpPr>
        <p:spPr>
          <a:xfrm>
            <a:off x="3676756" y="378904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05B0D32-B74C-4B6D-912F-6EC6F7235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260817"/>
              </p:ext>
            </p:extLst>
          </p:nvPr>
        </p:nvGraphicFramePr>
        <p:xfrm>
          <a:off x="8106000" y="231831"/>
          <a:ext cx="1800000" cy="1697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en-US" altLang="ko-KR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PC&amp;MO </a:t>
                      </a:r>
                      <a:r>
                        <a:rPr lang="ko-KR" altLang="en-US" sz="9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동일 반영</a:t>
                      </a:r>
                      <a:endParaRPr lang="en-US" altLang="ko-KR" sz="9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배너 노출 순서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: [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3/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2/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</a:t>
                      </a:r>
                      <a:r>
                        <a:rPr kumimoji="0" lang="en-US" altLang="ko-KR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1] 1~2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ko-KR" altLang="en-US" sz="9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윈터특강</a:t>
                      </a:r>
                      <a:r>
                        <a:rPr kumimoji="0" lang="ko-KR" altLang="en-US" sz="9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바로 다음 순서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13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노출 순서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바른공부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자습 전용관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-------------------------------------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프리윈터스쿨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</a:t>
                      </a:r>
                      <a:r>
                        <a:rPr lang="ko-KR" altLang="en-US" sz="900" b="1" u="sng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정규반</a:t>
                      </a:r>
                      <a:endParaRPr lang="ko-KR" altLang="en-US" sz="900" b="1" u="sng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24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7150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원주 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러셀을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t="6942"/>
          <a:stretch/>
        </p:blipFill>
        <p:spPr>
          <a:xfrm>
            <a:off x="2393212" y="1941203"/>
            <a:ext cx="3240000" cy="466569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1059" y="178130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B81C9EC-9423-4D62-A9C8-7A7A5608D7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동일 내용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73607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8C4E3C-E3CB-4B3D-92CA-1BA9E048334C}"/>
              </a:ext>
            </a:extLst>
          </p:cNvPr>
          <p:cNvSpPr/>
          <p:nvPr/>
        </p:nvSpPr>
        <p:spPr bwMode="auto">
          <a:xfrm>
            <a:off x="81059" y="1933707"/>
            <a:ext cx="7743346" cy="48481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7C34647-BEE7-4BBC-BE62-349C0214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80631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473077"/>
            <a:ext cx="3312008" cy="62429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4BD06AE-C456-4514-8B89-81153BD1064F}"/>
              </a:ext>
            </a:extLst>
          </p:cNvPr>
          <p:cNvSpPr/>
          <p:nvPr/>
        </p:nvSpPr>
        <p:spPr bwMode="auto">
          <a:xfrm>
            <a:off x="192240" y="320677"/>
            <a:ext cx="7743346" cy="646120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8523" y="320677"/>
            <a:ext cx="207434" cy="2101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544B805-D955-4EDD-B8CC-33A8B854A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90000"/>
                        </a:lnSpc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: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동일 내용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736078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2E8BA16D-D239-4F81-8AE3-73B9ABCB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11927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전주에서 최상위권 </a:t>
            </a:r>
            <a:r>
              <a:rPr lang="ko-KR" altLang="en-US" sz="1600" b="1" spc="-100" dirty="0" err="1">
                <a:latin typeface="+mn-ea"/>
                <a:ea typeface="+mn-ea"/>
              </a:rPr>
              <a:t>대입성공이</a:t>
            </a:r>
            <a:r>
              <a:rPr lang="en-US" altLang="ko-KR" sz="1600" b="1" spc="-100" dirty="0">
                <a:latin typeface="+mn-ea"/>
                <a:ea typeface="+mn-ea"/>
              </a:rPr>
              <a:t> </a:t>
            </a:r>
            <a:r>
              <a:rPr lang="ko-KR" altLang="en-US" sz="1600" b="1" spc="-100" dirty="0">
                <a:latin typeface="+mn-ea"/>
                <a:ea typeface="+mn-ea"/>
              </a:rPr>
              <a:t>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전주만의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8" name="타원 47"/>
          <p:cNvSpPr/>
          <p:nvPr/>
        </p:nvSpPr>
        <p:spPr bwMode="auto">
          <a:xfrm>
            <a:off x="2577168" y="2564904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3116375" y="225688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1497781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4736555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2072680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4165324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96195" y="3791897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65628" y="2571198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25620" y="225801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885318" y="3780907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45311" y="346772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01292" y="5045836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161285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13287" y="5045836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0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장학 제도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073280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636437" y="378438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496430" y="34711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94560"/>
              </p:ext>
            </p:extLst>
          </p:nvPr>
        </p:nvGraphicFramePr>
        <p:xfrm>
          <a:off x="57150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전주 모집요강 및 </a:t>
                      </a:r>
                      <a:r>
                        <a:rPr lang="ko-KR" altLang="en-US" sz="1000" b="0" spc="-1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지원혜택</a:t>
                      </a:r>
                      <a:endParaRPr lang="ko-KR" altLang="en-US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C98201-AD90-4EF2-81E6-FBD6D77B2C8E}"/>
              </a:ext>
            </a:extLst>
          </p:cNvPr>
          <p:cNvSpPr/>
          <p:nvPr/>
        </p:nvSpPr>
        <p:spPr>
          <a:xfrm>
            <a:off x="1606709" y="129089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786F5A-E80A-491B-8D38-C0CB3245F85A}"/>
              </a:ext>
            </a:extLst>
          </p:cNvPr>
          <p:cNvSpPr/>
          <p:nvPr/>
        </p:nvSpPr>
        <p:spPr>
          <a:xfrm>
            <a:off x="1535914" y="15446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9B7792-9BF4-456D-88CC-9C9C10516E09}"/>
              </a:ext>
            </a:extLst>
          </p:cNvPr>
          <p:cNvSpPr/>
          <p:nvPr/>
        </p:nvSpPr>
        <p:spPr bwMode="auto">
          <a:xfrm>
            <a:off x="1636437" y="1632138"/>
            <a:ext cx="1300339" cy="26053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FFD5DF-985E-44CB-8162-1D7109108977}"/>
              </a:ext>
            </a:extLst>
          </p:cNvPr>
          <p:cNvSpPr/>
          <p:nvPr/>
        </p:nvSpPr>
        <p:spPr bwMode="auto">
          <a:xfrm>
            <a:off x="1702872" y="1371777"/>
            <a:ext cx="1300339" cy="26053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A19AD90-9CCD-41A4-BDAC-180E2BA68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84914"/>
              </p:ext>
            </p:extLst>
          </p:nvPr>
        </p:nvGraphicFramePr>
        <p:xfrm>
          <a:off x="8193361" y="211913"/>
          <a:ext cx="171944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</a:tbl>
          </a:graphicData>
        </a:graphic>
      </p:graphicFrame>
      <p:sp>
        <p:nvSpPr>
          <p:cNvPr id="33" name="제목 1">
            <a:extLst>
              <a:ext uri="{FF2B5EF4-FFF2-40B4-BE49-F238E27FC236}">
                <a16:creationId xmlns:a16="http://schemas.microsoft.com/office/drawing/2014/main" id="{AA48EAEF-B913-4282-BCD0-A088D257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81881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4850" y="1980127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571166"/>
              </p:ext>
            </p:extLst>
          </p:nvPr>
        </p:nvGraphicFramePr>
        <p:xfrm>
          <a:off x="699043" y="1452165"/>
          <a:ext cx="6630445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6089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1619405915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자체 식당 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699043" y="1341437"/>
            <a:ext cx="6630444" cy="45041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6892" y="124237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pSp>
        <p:nvGrpSpPr>
          <p:cNvPr id="25" name="그룹 24"/>
          <p:cNvGrpSpPr/>
          <p:nvPr/>
        </p:nvGrpSpPr>
        <p:grpSpPr>
          <a:xfrm>
            <a:off x="5675025" y="192215"/>
            <a:ext cx="936104" cy="1087904"/>
            <a:chOff x="1748338" y="3140968"/>
            <a:chExt cx="936104" cy="1087904"/>
          </a:xfrm>
        </p:grpSpPr>
        <p:sp>
          <p:nvSpPr>
            <p:cNvPr id="26" name="타원 25"/>
            <p:cNvSpPr/>
            <p:nvPr/>
          </p:nvSpPr>
          <p:spPr bwMode="auto">
            <a:xfrm>
              <a:off x="1753138" y="3351847"/>
              <a:ext cx="864000" cy="864000"/>
            </a:xfrm>
            <a:prstGeom prst="ellipse">
              <a:avLst/>
            </a:prstGeom>
            <a:solidFill>
              <a:srgbClr val="0070C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7" name="Picture 2" descr="https://dev.megastudy.net:4433/campus/image/russel/intro/2024/first/ico_bu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38" y="3140968"/>
              <a:ext cx="936104" cy="108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/>
          <p:cNvSpPr/>
          <p:nvPr/>
        </p:nvSpPr>
        <p:spPr>
          <a:xfrm>
            <a:off x="5675025" y="192215"/>
            <a:ext cx="868800" cy="10748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02874" y="931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18D1C9-6A94-4F6C-B316-FBBB4D0E0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490328"/>
              </p:ext>
            </p:extLst>
          </p:nvPr>
        </p:nvGraphicFramePr>
        <p:xfrm>
          <a:off x="8121352" y="211913"/>
          <a:ext cx="1791449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자체 식당 운영 탭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7~12p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3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플로팅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배너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https://corejj.megastudy.net/info/schoolBus.asp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408443"/>
                  </a:ext>
                </a:extLst>
              </a:tr>
            </a:tbl>
          </a:graphicData>
        </a:graphic>
      </p:graphicFrame>
      <p:sp>
        <p:nvSpPr>
          <p:cNvPr id="18" name="제목 1">
            <a:extLst>
              <a:ext uri="{FF2B5EF4-FFF2-40B4-BE49-F238E27FC236}">
                <a16:creationId xmlns:a16="http://schemas.microsoft.com/office/drawing/2014/main" id="{3B5283AA-8801-479D-A8F1-4D648EBF9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10445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121" t="31644" r="4458" b="9677"/>
          <a:stretch/>
        </p:blipFill>
        <p:spPr>
          <a:xfrm>
            <a:off x="825141" y="1807995"/>
            <a:ext cx="6055724" cy="289472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0DAFF4-425F-493B-B046-ABB57F666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517973"/>
              </p:ext>
            </p:extLst>
          </p:nvPr>
        </p:nvGraphicFramePr>
        <p:xfrm>
          <a:off x="8106000" y="221222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전주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https://corejj.megastudy.net/intro/2024/first/index.asp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ECFFB7-3C7E-4404-8E76-8E76F10418A8}"/>
              </a:ext>
            </a:extLst>
          </p:cNvPr>
          <p:cNvSpPr txBox="1"/>
          <p:nvPr/>
        </p:nvSpPr>
        <p:spPr>
          <a:xfrm>
            <a:off x="745478" y="1196751"/>
            <a:ext cx="659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개인의  </a:t>
            </a:r>
            <a:r>
              <a:rPr lang="ko-KR" altLang="en-US" sz="1200" b="1" spc="-150" dirty="0">
                <a:latin typeface="+mn-ea"/>
                <a:ea typeface="+mn-ea"/>
              </a:rPr>
              <a:t>학습에는 자율성</a:t>
            </a:r>
            <a:r>
              <a:rPr lang="ko-KR" altLang="en-US" sz="1200" spc="-150" dirty="0">
                <a:latin typeface="+mn-ea"/>
                <a:ea typeface="+mn-ea"/>
              </a:rPr>
              <a:t>을 </a:t>
            </a:r>
            <a:r>
              <a:rPr lang="ko-KR" altLang="en-US" sz="1200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 dirty="0">
                <a:latin typeface="+mn-ea"/>
                <a:ea typeface="+mn-ea"/>
              </a:rPr>
              <a:t>함으로써</a:t>
            </a:r>
            <a:r>
              <a:rPr lang="en-US" altLang="ko-KR" sz="12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 dirty="0">
                <a:latin typeface="+mn-ea"/>
                <a:ea typeface="+mn-ea"/>
              </a:rPr>
              <a:t>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48585-1150-416A-A70C-94FCD47D7D02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1 :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865D50-D4FE-4838-9699-707F9A2B2BA2}"/>
              </a:ext>
            </a:extLst>
          </p:cNvPr>
          <p:cNvSpPr/>
          <p:nvPr/>
        </p:nvSpPr>
        <p:spPr bwMode="auto">
          <a:xfrm>
            <a:off x="254270" y="704332"/>
            <a:ext cx="7579049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CAC93C-4C2B-414B-A228-E86F5195E40C}"/>
              </a:ext>
            </a:extLst>
          </p:cNvPr>
          <p:cNvSpPr/>
          <p:nvPr/>
        </p:nvSpPr>
        <p:spPr>
          <a:xfrm>
            <a:off x="665814" y="1744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3FF614-8E5F-4F08-8D6A-EE3BAE99B71B}"/>
              </a:ext>
            </a:extLst>
          </p:cNvPr>
          <p:cNvSpPr/>
          <p:nvPr/>
        </p:nvSpPr>
        <p:spPr>
          <a:xfrm>
            <a:off x="6262110" y="180799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D6C0693-C084-4F20-8051-CC5A5E37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5957888" cy="211138"/>
          </a:xfrm>
        </p:spPr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</a:t>
            </a:r>
            <a:r>
              <a:rPr lang="ko-KR" altLang="en-US" b="0" dirty="0" err="1"/>
              <a:t>정규반</a:t>
            </a:r>
            <a:r>
              <a:rPr lang="en-US" altLang="ko-KR" b="0" dirty="0"/>
              <a:t>(CORE </a:t>
            </a:r>
            <a:r>
              <a:rPr lang="ko-KR" altLang="en-US" b="0" dirty="0"/>
              <a:t>전주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9996425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89236</TotalTime>
  <Words>7227</Words>
  <Application>Microsoft Office PowerPoint</Application>
  <PresentationFormat>A4 용지(210x297mm)</PresentationFormat>
  <Paragraphs>1414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42</vt:i4>
      </vt:variant>
    </vt:vector>
  </HeadingPairs>
  <TitlesOfParts>
    <vt:vector size="64" baseType="lpstr"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2024 N수 정규반(CORE 전주 PC)</vt:lpstr>
      <vt:lpstr>PowerPoint 프레젠테이션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  <vt:lpstr>2024 N수 정규반(CORE 전주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14352</cp:revision>
  <cp:lastPrinted>2021-11-15T10:46:54Z</cp:lastPrinted>
  <dcterms:created xsi:type="dcterms:W3CDTF">2010-04-05T09:26:10Z</dcterms:created>
  <dcterms:modified xsi:type="dcterms:W3CDTF">2023-11-23T07:50:58Z</dcterms:modified>
</cp:coreProperties>
</file>